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3" r:id="rId5"/>
    <p:sldId id="269" r:id="rId6"/>
    <p:sldId id="268" r:id="rId7"/>
    <p:sldId id="279" r:id="rId8"/>
    <p:sldId id="261" r:id="rId9"/>
    <p:sldId id="265" r:id="rId10"/>
    <p:sldId id="275" r:id="rId11"/>
    <p:sldId id="276" r:id="rId12"/>
    <p:sldId id="262" r:id="rId13"/>
    <p:sldId id="263" r:id="rId14"/>
    <p:sldId id="281" r:id="rId15"/>
    <p:sldId id="28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68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D5833-BC41-4E85-AB1C-A88442673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DFC4EA-FDAA-4E3E-92BC-B6F629F7E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3E3020-C2A6-4D20-A781-5C68D7B1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3CB9-B2D0-458E-A5AD-407C5124CAFB}" type="datetimeFigureOut">
              <a:rPr lang="cs-CZ" smtClean="0"/>
              <a:t>15.10.20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D4039E-FC84-4467-BD80-91F09903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4BC52F-75B8-4DC7-B6A8-96C73F37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516C-9614-466A-A042-CABD4FA0E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C48A5-DBD6-46DB-8F9A-2157F1A4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B56085-D30B-4DBE-98C8-F392D0E5E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C1DE3C-D9B9-48C1-B36C-792B557E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3CB9-B2D0-458E-A5AD-407C5124CAFB}" type="datetimeFigureOut">
              <a:rPr lang="cs-CZ" smtClean="0"/>
              <a:t>15.10.20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A0B68B-9A8D-4035-B383-A20C7C49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3A2F57-3597-4BFD-AADC-62473062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516C-9614-466A-A042-CABD4FA0E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3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F95D36-2F7B-44C2-9789-EC4070C10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71C995-3EA2-4C61-985B-AD831D720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3D33A8-F3D8-433B-9005-1EFE5740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3CB9-B2D0-458E-A5AD-407C5124CAFB}" type="datetimeFigureOut">
              <a:rPr lang="cs-CZ" smtClean="0"/>
              <a:t>15.10.20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0693A2-FF77-426D-8894-69B4B0E6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8E695C-D8C6-41E8-B66C-50DCB4FB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516C-9614-466A-A042-CABD4FA0E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22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D904C-3636-4C17-8269-8B226FFD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1C8DC6-AD95-4E56-9D69-AD749EEE8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1175EA-D57C-4441-8085-FD4980B7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3CB9-B2D0-458E-A5AD-407C5124CAFB}" type="datetimeFigureOut">
              <a:rPr lang="cs-CZ" smtClean="0"/>
              <a:t>15.10.20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760CA5-F227-442E-8B8B-B6315B86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4DA71A-BC29-475A-90FD-07F20276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516C-9614-466A-A042-CABD4FA0E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42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6C67-C90B-436C-AE02-2F65BE95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05CA2A-748C-4928-9E4D-7E2CAB753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D701FB-B346-4C07-82E5-4F4C2ECE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3CB9-B2D0-458E-A5AD-407C5124CAFB}" type="datetimeFigureOut">
              <a:rPr lang="cs-CZ" smtClean="0"/>
              <a:t>15.10.20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30175F-7F36-4E24-8CDB-AD1B5211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A5D3DF-17A0-42CC-8751-24771A80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516C-9614-466A-A042-CABD4FA0E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14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459D6-FFA4-48FB-9D7B-419F74A4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E70921-2F18-4270-A891-BC24EA370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701E79-FFAF-403B-AAEF-65FE10CDB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92F0B-8C71-4481-AAA0-279EC088B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3CB9-B2D0-458E-A5AD-407C5124CAFB}" type="datetimeFigureOut">
              <a:rPr lang="cs-CZ" smtClean="0"/>
              <a:t>15.10.20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D6EE0D-0DAB-4939-9ABE-E9AF0A3B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0F95E4-967D-42B8-840E-3FFFBD87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516C-9614-466A-A042-CABD4FA0E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39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6329B-2C5C-4106-8F5C-2FFE6EFE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C0949B-E634-4F30-8281-632B911A7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160A07-9556-4808-9DAB-A4E4BCDDA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B1C16B-8044-40E7-92D0-B81135F04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BB56FA6-74A6-43B0-B656-F24B9AA1E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E217AD6-C925-4696-8429-B4837C63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3CB9-B2D0-458E-A5AD-407C5124CAFB}" type="datetimeFigureOut">
              <a:rPr lang="cs-CZ" smtClean="0"/>
              <a:t>15.10.20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9F6BFDC-88F0-4743-994C-897E6E12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7499A05-744D-4333-9FE4-BCA86E28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516C-9614-466A-A042-CABD4FA0E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37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3E238-5B9B-40FC-86A3-E2D2BB4D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413E72A-0999-47E9-8C67-419014D5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3CB9-B2D0-458E-A5AD-407C5124CAFB}" type="datetimeFigureOut">
              <a:rPr lang="cs-CZ" smtClean="0"/>
              <a:t>15.10.20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33BBAD-56CD-4595-B287-4CDA46A9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5078D4-DDA6-4F0C-9CF0-2AB1A666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516C-9614-466A-A042-CABD4FA0E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3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E908F6-491E-4EBE-8B6A-FBCFE2D2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3CB9-B2D0-458E-A5AD-407C5124CAFB}" type="datetimeFigureOut">
              <a:rPr lang="cs-CZ" smtClean="0"/>
              <a:t>15.10.20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FA420D8-7E71-44AA-AC73-6EF56B29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57F668-814F-4EAD-B490-292E170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516C-9614-466A-A042-CABD4FA0E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5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3D44E-3C1D-4908-A95D-D19095B2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E74754-67EA-44B6-BB37-068C69684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A72E3E-0165-40DA-A4A5-5514FA290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242D36-C86C-4CC1-B49A-CB9ADE6C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3CB9-B2D0-458E-A5AD-407C5124CAFB}" type="datetimeFigureOut">
              <a:rPr lang="cs-CZ" smtClean="0"/>
              <a:t>15.10.20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AAEA4E-518E-4025-952C-196D8DCD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2B0113-0F18-47BA-80D9-2112B3D1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516C-9614-466A-A042-CABD4FA0E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34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81A02-04BB-4DBF-B047-B92CFF065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4AA41FE-16A8-4E16-A6F8-A4DF35A75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17D0D9-8E22-4DFC-A2E7-9026EC89E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054E14-62EF-43EB-9800-72BEFD28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3CB9-B2D0-458E-A5AD-407C5124CAFB}" type="datetimeFigureOut">
              <a:rPr lang="cs-CZ" smtClean="0"/>
              <a:t>15.10.20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81AAEA-7632-424E-B6EB-D5EA43B6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B6C03A-477E-4E3F-B9B0-3A831D2C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516C-9614-466A-A042-CABD4FA0E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12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022F822-7B2C-412A-985E-2F65DA2A3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B52FCC-5EFA-4FEC-982C-7F880A43C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247C16-D470-4C3E-B5CA-AE3DBB9B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03CB9-B2D0-458E-A5AD-407C5124CAFB}" type="datetimeFigureOut">
              <a:rPr lang="cs-CZ" smtClean="0"/>
              <a:t>15.10.20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50B44E-8C83-41F7-8D8A-A2F8C4A97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953E6D-1665-4B27-8355-5F48239B0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516C-9614-466A-A042-CABD4FA0E9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32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9FE65-C3D5-47DD-8782-6CC50415D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965152"/>
            <a:ext cx="9144000" cy="1204041"/>
          </a:xfrm>
        </p:spPr>
        <p:txBody>
          <a:bodyPr>
            <a:noAutofit/>
          </a:bodyPr>
          <a:lstStyle/>
          <a:p>
            <a:r>
              <a:rPr lang="cs-CZ" sz="4400" dirty="0">
                <a:latin typeface="Avenir Next LT Pro" panose="020B0504020202020204" pitchFamily="34" charset="-18"/>
              </a:rPr>
              <a:t>Realizované projekty MŠ Přetlucká 2019/2020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E4C8C1-F4CA-4373-AB8D-79C45A69A6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789" y="4948947"/>
            <a:ext cx="2438400" cy="1828800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74F41A78-78C1-415A-B913-1CBA321521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298" y="625320"/>
            <a:ext cx="6355403" cy="156007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EE768E3-61D9-497E-91C2-3D7772DF49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811" y="5401690"/>
            <a:ext cx="1627762" cy="108653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1A6732F-3BAF-4BF7-940F-538FEA1628E0}"/>
              </a:ext>
            </a:extLst>
          </p:cNvPr>
          <p:cNvSpPr txBox="1"/>
          <p:nvPr/>
        </p:nvSpPr>
        <p:spPr>
          <a:xfrm>
            <a:off x="3015575" y="5494015"/>
            <a:ext cx="3929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EVROPSKÁ UNIE</a:t>
            </a:r>
          </a:p>
          <a:p>
            <a:r>
              <a:rPr lang="cs-CZ" sz="1400" dirty="0"/>
              <a:t>Evropské strukturální a investiční fondy</a:t>
            </a:r>
          </a:p>
          <a:p>
            <a:r>
              <a:rPr lang="cs-CZ" sz="1400" dirty="0"/>
              <a:t>Operační program Výzkum, vývoj a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169675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9397D-BED1-4DA1-B471-9250DCA4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955" y="1143028"/>
            <a:ext cx="4704522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Avenir Next LT Pro" panose="020B0504020202020204" pitchFamily="34" charset="-18"/>
              </a:rPr>
              <a:t>Zimní škola</a:t>
            </a:r>
            <a:br>
              <a:rPr lang="cs-CZ" dirty="0">
                <a:solidFill>
                  <a:schemeClr val="bg1"/>
                </a:solidFill>
                <a:latin typeface="Avenir Next LT Pro" panose="020B0504020202020204" pitchFamily="34" charset="-18"/>
              </a:rPr>
            </a:br>
            <a:r>
              <a:rPr lang="cs-CZ" dirty="0">
                <a:solidFill>
                  <a:schemeClr val="bg1"/>
                </a:solidFill>
                <a:latin typeface="Avenir Next LT Pro" panose="020B0504020202020204" pitchFamily="34" charset="-18"/>
              </a:rPr>
              <a:t>v přírodě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96F39A-75B7-496E-87C1-F07E46B89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04" y="2904657"/>
            <a:ext cx="6612825" cy="3181684"/>
          </a:xfrm>
        </p:spPr>
        <p:txBody>
          <a:bodyPr anchor="t">
            <a:normAutofit/>
          </a:bodyPr>
          <a:lstStyle/>
          <a:p>
            <a:pPr lvl="1">
              <a:spcAft>
                <a:spcPts val="800"/>
              </a:spcAft>
            </a:pPr>
            <a:r>
              <a:rPr lang="cs-CZ" sz="2000" dirty="0">
                <a:solidFill>
                  <a:schemeClr val="bg1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cs-CZ" sz="200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inancovaný výjezd dětí na zimní školu v přírodě v Peci pod Sněžkou</a:t>
            </a:r>
          </a:p>
          <a:p>
            <a:pPr lvl="1">
              <a:spcAft>
                <a:spcPts val="800"/>
              </a:spcAft>
            </a:pPr>
            <a:r>
              <a:rPr lang="cs-CZ" sz="2000" dirty="0">
                <a:solidFill>
                  <a:schemeClr val="bg1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200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radičně každý rok pořádáme týdenní pobyt na horách s výukou lyžování pro předškolní děti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Obrázek 8" descr="Obsah obrázku sníh, exteriér, lyžování, svah&#10;&#10;Popis byl vytvořen automaticky">
            <a:extLst>
              <a:ext uri="{FF2B5EF4-FFF2-40B4-BE49-F238E27FC236}">
                <a16:creationId xmlns:a16="http://schemas.microsoft.com/office/drawing/2014/main" id="{EE4D7ECE-6D13-4EC4-88F1-23932BAC0B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25"/>
          <a:stretch/>
        </p:blipFill>
        <p:spPr>
          <a:xfrm>
            <a:off x="5201343" y="7608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Obrázek 12" descr="Obsah obrázku sníh, exteriér, lyžování, osoba&#10;&#10;Popis byl vytvořen automaticky">
            <a:extLst>
              <a:ext uri="{FF2B5EF4-FFF2-40B4-BE49-F238E27FC236}">
                <a16:creationId xmlns:a16="http://schemas.microsoft.com/office/drawing/2014/main" id="{24C27B9C-C7E5-4EF3-ADCC-DF78C9E829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7" r="17906" b="-2"/>
          <a:stretch/>
        </p:blipFill>
        <p:spPr>
          <a:xfrm>
            <a:off x="7190587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0CB3F59-811A-4420-B499-E5B5BF80B6D9}"/>
              </a:ext>
            </a:extLst>
          </p:cNvPr>
          <p:cNvSpPr txBox="1"/>
          <p:nvPr/>
        </p:nvSpPr>
        <p:spPr>
          <a:xfrm>
            <a:off x="0" y="100399"/>
            <a:ext cx="46265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Účelová dotace MČ Praha 10 Pro rozvoj dětí</a:t>
            </a:r>
          </a:p>
          <a:p>
            <a:pPr>
              <a:spcAft>
                <a:spcPts val="600"/>
              </a:spcAft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D1B9C8AE-177B-4635-8D53-368226700D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37" y="5593837"/>
            <a:ext cx="996724" cy="9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3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03395-A5FF-4F5B-A0CE-65864B3D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Avenir Next LT Pro" panose="020B0504020202020204" pitchFamily="34" charset="-18"/>
              </a:rPr>
              <a:t>Mikulášská nadílka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ázek 10" descr="Obsah obrázku interiér, stůl, žena, držení&#10;&#10;Popis byl vytvořen automaticky">
            <a:extLst>
              <a:ext uri="{FF2B5EF4-FFF2-40B4-BE49-F238E27FC236}">
                <a16:creationId xmlns:a16="http://schemas.microsoft.com/office/drawing/2014/main" id="{294F897E-F4AB-42B9-834B-6A030D48F5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7" r="24669" b="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B841D1-59AA-4D92-9ED9-129B6FB5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609220" cy="3375920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tradice se v naší škole také drží i v předvánočním čase</a:t>
            </a:r>
          </a:p>
          <a:p>
            <a:r>
              <a:rPr lang="cs-CZ" sz="180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spolupráce s agenturou kouzelníka </a:t>
            </a:r>
            <a:r>
              <a:rPr lang="cs-CZ" sz="180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Grina</a:t>
            </a:r>
            <a:endParaRPr lang="cs-CZ" sz="1800" dirty="0">
              <a:solidFill>
                <a:schemeClr val="bg1"/>
              </a:solidFill>
              <a:effectLst/>
              <a:latin typeface="Avenir Next LT Pro" panose="020B0504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184EDF3-F99C-43BE-839F-0E1AF166F8E5}"/>
              </a:ext>
            </a:extLst>
          </p:cNvPr>
          <p:cNvSpPr txBox="1"/>
          <p:nvPr/>
        </p:nvSpPr>
        <p:spPr>
          <a:xfrm>
            <a:off x="8101762" y="73436"/>
            <a:ext cx="609372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Účelová dotace MČ Praha 10 Pro rozvoj dětí</a:t>
            </a:r>
          </a:p>
          <a:p>
            <a:pPr>
              <a:spcAft>
                <a:spcPts val="600"/>
              </a:spcAft>
            </a:pPr>
            <a:endParaRPr lang="cs-CZ" sz="15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665DF9AC-1B13-4588-835E-DA67861D88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580" y="5616917"/>
            <a:ext cx="996724" cy="9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20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5B695-4590-4D6D-8996-2B83B267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72" y="1389414"/>
            <a:ext cx="5162379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Avenir Next LT Pro" panose="020B0504020202020204" pitchFamily="34" charset="-18"/>
              </a:rPr>
              <a:t>Zeleninové tvoření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E3E775-747B-4127-9E9C-5CE8D243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70" y="2724029"/>
            <a:ext cx="4245428" cy="3181684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tvoření zvířátek ze zeleniny společně s rodiči</a:t>
            </a:r>
            <a:endParaRPr lang="cs-CZ" sz="18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Obrázek 10" descr="Obsah obrázku stůl, interiér, talíř, jídlo&#10;&#10;Popis byl vytvořen automaticky">
            <a:extLst>
              <a:ext uri="{FF2B5EF4-FFF2-40B4-BE49-F238E27FC236}">
                <a16:creationId xmlns:a16="http://schemas.microsoft.com/office/drawing/2014/main" id="{31254B50-3524-424B-92E3-B06F655DD4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17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Obrázek 13" descr="Obsah obrázku osoba, interiér, žena, stůl&#10;&#10;Popis byl vytvořen automaticky">
            <a:extLst>
              <a:ext uri="{FF2B5EF4-FFF2-40B4-BE49-F238E27FC236}">
                <a16:creationId xmlns:a16="http://schemas.microsoft.com/office/drawing/2014/main" id="{C7C2A440-C35F-4FBB-BE01-BE7D6952BE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" r="4" b="453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A25131D-C480-4EB2-BC01-09C53D79C443}"/>
              </a:ext>
            </a:extLst>
          </p:cNvPr>
          <p:cNvSpPr txBox="1"/>
          <p:nvPr/>
        </p:nvSpPr>
        <p:spPr>
          <a:xfrm>
            <a:off x="135752" y="173392"/>
            <a:ext cx="609372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Účelová dotace MČ Praha 10 Pro rozvoj dětí</a:t>
            </a:r>
          </a:p>
          <a:p>
            <a:pPr>
              <a:spcAft>
                <a:spcPts val="600"/>
              </a:spcAft>
            </a:pPr>
            <a:endParaRPr lang="cs-CZ" sz="15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B7D2352B-2C59-45A9-86CA-8044A8430E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37" y="5566281"/>
            <a:ext cx="996724" cy="9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68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FB2AB2-BB1B-4901-AC67-B07D899CF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15" y="1544709"/>
            <a:ext cx="4747368" cy="132556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venir Next LT Pro" panose="020B0504020202020204" pitchFamily="34" charset="-18"/>
              </a:rPr>
              <a:t>Velikonoční dílny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F9D0D-54A0-4D39-917D-795C2E20B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099" y="3121979"/>
            <a:ext cx="5198010" cy="3181684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tradice a zvyky jarních oslav</a:t>
            </a:r>
          </a:p>
          <a:p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Velikonoční tvoření dětí společně s rodiči</a:t>
            </a:r>
            <a:endParaRPr lang="cs-CZ" sz="18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Obrázek 15" descr="Obsah obrázku stůl, osoba, interiér, jídlo&#10;&#10;Popis byl vytvořen automaticky">
            <a:extLst>
              <a:ext uri="{FF2B5EF4-FFF2-40B4-BE49-F238E27FC236}">
                <a16:creationId xmlns:a16="http://schemas.microsoft.com/office/drawing/2014/main" id="{05E42D82-CF70-45C3-AE21-16728CDBEF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65" b="14553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Obrázek 10" descr="Obsah obrázku osoba, interiér, stůl, vsedě&#10;&#10;Popis byl vytvořen automaticky">
            <a:extLst>
              <a:ext uri="{FF2B5EF4-FFF2-40B4-BE49-F238E27FC236}">
                <a16:creationId xmlns:a16="http://schemas.microsoft.com/office/drawing/2014/main" id="{29155DE1-2E17-47D0-8F47-7DC3EC9B07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87" r="6455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8D62A24-2C56-4B11-9BBD-87A0B7527E11}"/>
              </a:ext>
            </a:extLst>
          </p:cNvPr>
          <p:cNvSpPr txBox="1"/>
          <p:nvPr/>
        </p:nvSpPr>
        <p:spPr>
          <a:xfrm>
            <a:off x="156898" y="173392"/>
            <a:ext cx="609372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Účelová dotace MČ Praha 10 Pro rozvoj dětí</a:t>
            </a:r>
          </a:p>
          <a:p>
            <a:pPr>
              <a:spcAft>
                <a:spcPts val="600"/>
              </a:spcAft>
            </a:pPr>
            <a:endParaRPr lang="cs-CZ" sz="15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2C0F0EDA-46DF-448E-9145-22480880A6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37" y="5566281"/>
            <a:ext cx="996724" cy="9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74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8F56D732-C7F5-4D74-B9E6-59F93A14EA12}"/>
              </a:ext>
            </a:extLst>
          </p:cNvPr>
          <p:cNvSpPr txBox="1">
            <a:spLocks/>
          </p:cNvSpPr>
          <p:nvPr/>
        </p:nvSpPr>
        <p:spPr>
          <a:xfrm>
            <a:off x="6582782" y="982051"/>
            <a:ext cx="531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  <a:latin typeface="Avenir Next LT Pro" panose="020B0504020202020204" pitchFamily="34" charset="-18"/>
              </a:rPr>
              <a:t>Vánoční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-1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venir Next LT Pro" panose="020B0504020202020204" pitchFamily="34" charset="-18"/>
              </a:rPr>
              <a:t>dílny</a:t>
            </a:r>
            <a:endParaRPr lang="en-US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-18"/>
            </a:endParaRPr>
          </a:p>
        </p:txBody>
      </p:sp>
      <p:pic>
        <p:nvPicPr>
          <p:cNvPr id="13" name="Obrázek 12" descr="Obsah obrázku stůl, osoba, interiér, lidé&#10;&#10;Popis byl vytvořen automaticky">
            <a:extLst>
              <a:ext uri="{FF2B5EF4-FFF2-40B4-BE49-F238E27FC236}">
                <a16:creationId xmlns:a16="http://schemas.microsoft.com/office/drawing/2014/main" id="{093F94F9-6A85-41E2-ACD8-528B54A775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12" r="14815" b="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8D62A24-2C56-4B11-9BBD-87A0B7527E11}"/>
              </a:ext>
            </a:extLst>
          </p:cNvPr>
          <p:cNvSpPr txBox="1"/>
          <p:nvPr/>
        </p:nvSpPr>
        <p:spPr>
          <a:xfrm>
            <a:off x="8132702" y="112288"/>
            <a:ext cx="5314543" cy="394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Účelová</a:t>
            </a:r>
            <a:r>
              <a:rPr lang="en-US" sz="150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en-US" sz="150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dotace</a:t>
            </a:r>
            <a:r>
              <a:rPr lang="en-US" sz="150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MČ Praha 10 Pro </a:t>
            </a:r>
            <a:r>
              <a:rPr lang="en-US" sz="150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rozvoj</a:t>
            </a:r>
            <a:r>
              <a:rPr lang="en-US" sz="150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en-US" sz="150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dětí</a:t>
            </a:r>
            <a:endParaRPr lang="en-US" sz="1500" dirty="0">
              <a:solidFill>
                <a:schemeClr val="bg1"/>
              </a:solidFill>
              <a:effectLst/>
              <a:latin typeface="Avenir Next LT Pro" panose="020B0504020202020204" pitchFamily="34" charset="-18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2C0F0EDA-46DF-448E-9145-22480880A6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594" y="5636786"/>
            <a:ext cx="996724" cy="974770"/>
          </a:xfrm>
          <a:prstGeom prst="rect">
            <a:avLst/>
          </a:prstGeom>
        </p:spPr>
      </p:pic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58EAC6CF-7392-46D4-82F6-8497648C757A}"/>
              </a:ext>
            </a:extLst>
          </p:cNvPr>
          <p:cNvSpPr txBox="1">
            <a:spLocks/>
          </p:cNvSpPr>
          <p:nvPr/>
        </p:nvSpPr>
        <p:spPr>
          <a:xfrm>
            <a:off x="6096001" y="2593515"/>
            <a:ext cx="5493026" cy="3244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bg1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adventní setkání u stromečku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bg1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společně s rodiči zpěv koled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bg1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vánoční dílny, tradice spojené s tímto svátkem</a:t>
            </a:r>
            <a:endParaRPr lang="cs-CZ" sz="20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16553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71FE8-B5AF-4D6B-9FCA-56FD6E2F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2034534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atin typeface="Avenir Next LT Pro" panose="020B0504020202020204" pitchFamily="34" charset="-18"/>
              </a:rPr>
              <a:t>Co máme v plánu dál?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FDCFD3-15D2-41C2-8CEB-29167D805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790" y="3497904"/>
            <a:ext cx="5796420" cy="233531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venir Next LT Pro" panose="020B0504020202020204" pitchFamily="34" charset="-18"/>
              </a:rPr>
              <a:t>Výjezd pedagogů na stáž do Dánska</a:t>
            </a:r>
          </a:p>
          <a:p>
            <a:r>
              <a:rPr lang="cs-CZ" sz="2000" dirty="0">
                <a:latin typeface="Avenir Next LT Pro" panose="020B0504020202020204" pitchFamily="34" charset="-18"/>
              </a:rPr>
              <a:t>Šablony III: 1/2023 – 6/2023</a:t>
            </a:r>
          </a:p>
          <a:p>
            <a:r>
              <a:rPr lang="cs-CZ" sz="2000" dirty="0">
                <a:latin typeface="Avenir Next LT Pro" panose="020B0504020202020204" pitchFamily="34" charset="-18"/>
              </a:rPr>
              <a:t>Výzva 054: 12/2020 – 12/2022 – školní asistent</a:t>
            </a:r>
          </a:p>
          <a:p>
            <a:endParaRPr lang="cs-CZ" sz="2000" dirty="0">
              <a:latin typeface="Avenir Next LT Pro" panose="020B0504020202020204" pitchFamily="34" charset="-18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AF4A997-14C9-4C68-89D7-85CB899B89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39" y="327202"/>
            <a:ext cx="6955276" cy="17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1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6DDC5C-6BB8-465F-987F-2448E806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391" y="1008968"/>
            <a:ext cx="5314536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Avenir Next LT Pro" panose="020B0504020202020204" pitchFamily="34" charset="-18"/>
              </a:rPr>
              <a:t>Školní asistent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Obrázek 25" descr="Obsah obrázku osoba, dítě, interiér, malé&#10;&#10;Popis byl vytvořen automaticky">
            <a:extLst>
              <a:ext uri="{FF2B5EF4-FFF2-40B4-BE49-F238E27FC236}">
                <a16:creationId xmlns:a16="http://schemas.microsoft.com/office/drawing/2014/main" id="{40072377-4DC4-4623-B4C9-81331DE38A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79" r="19480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532BBD-A1FA-4FC3-A611-B401E3D3F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757" y="2631356"/>
            <a:ext cx="5784573" cy="3375920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Poskytuje nepedagogickou podporu – administrativně a organizačně vypomáhá při činnostech podle potřeby pedagoga</a:t>
            </a:r>
          </a:p>
          <a:p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Poskytuje dočasnou personální podporu</a:t>
            </a:r>
          </a:p>
          <a:p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Umožňuje vyzkoušet a na určité období poskytnout větší podporu zejména dětem ohroženým školním neúspěchem</a:t>
            </a:r>
          </a:p>
          <a:p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Pomáhá s překonáváním bariér mezi školou a rodinou, které mohou vyplývat z odlišných životních podmínek dítěte nebo odlišného kulturního prostředí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1562AE-DEB4-4D0C-834C-111775DA032E}"/>
              </a:ext>
            </a:extLst>
          </p:cNvPr>
          <p:cNvSpPr txBox="1"/>
          <p:nvPr/>
        </p:nvSpPr>
        <p:spPr>
          <a:xfrm>
            <a:off x="4722124" y="189012"/>
            <a:ext cx="75102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solidFill>
                  <a:schemeClr val="bg1"/>
                </a:solidFill>
                <a:latin typeface="Avenir Next LT Pro" panose="020B0504020202020204" pitchFamily="34" charset="-18"/>
              </a:rPr>
              <a:t>Operační program Výzkum, vývoj a vzdělávání CZ.02.3.68/0.0/0.0/18_064/0011221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solidFill>
                  <a:schemeClr val="bg1"/>
                </a:solidFill>
                <a:latin typeface="Avenir Next LT Pro" panose="020B0504020202020204" pitchFamily="34" charset="-18"/>
              </a:rPr>
              <a:t>        					     Šablony II. Pro MŠ Přetlucká</a:t>
            </a:r>
          </a:p>
        </p:txBody>
      </p:sp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16D6A249-7765-4D69-A0C1-57D15DEC6B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580" y="5616917"/>
            <a:ext cx="996724" cy="9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40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99DC7-BB6E-4AC4-BD84-21B1903E3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406" y="903993"/>
            <a:ext cx="5314536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Avenir Next LT Pro" panose="020B0504020202020204" pitchFamily="34" charset="-18"/>
              </a:rPr>
              <a:t>Speciální pedagog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Obrázek 26" descr="Obsah obrázku interiér, osoba, mladý, dítě&#10;&#10;Popis byl vytvořen automaticky">
            <a:extLst>
              <a:ext uri="{FF2B5EF4-FFF2-40B4-BE49-F238E27FC236}">
                <a16:creationId xmlns:a16="http://schemas.microsoft.com/office/drawing/2014/main" id="{978C2B63-456B-4DCE-ABB2-B214CD9B62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3" r="27043" b="-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79D225-B6C0-401B-93BB-AD6686BA8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722" y="2462350"/>
            <a:ext cx="5609220" cy="3375920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Diagnostikuje speciální vzdělání potřeby dětí </a:t>
            </a:r>
            <a:b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</a:br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a pomáhá vytvářet a zlepšit podmínky pro úspěšnou integraci dětí se speciálními vzdělávacími potřebami</a:t>
            </a:r>
          </a:p>
          <a:p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Tvorba plánu pedagogické podpory nebo individuálního vzdělávacího plánu pro každé dítě s potřebou podpůrných opatření</a:t>
            </a:r>
          </a:p>
          <a:p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Rozvoj řeči v rámci logopedického kroužku</a:t>
            </a:r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57A8EA0C-E8EC-4CCC-AA4F-47E1594D67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580" y="5616917"/>
            <a:ext cx="996724" cy="97477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9091C1D-AB1B-4E71-92B1-6411EDCC7233}"/>
              </a:ext>
            </a:extLst>
          </p:cNvPr>
          <p:cNvSpPr txBox="1"/>
          <p:nvPr/>
        </p:nvSpPr>
        <p:spPr>
          <a:xfrm>
            <a:off x="4722124" y="189012"/>
            <a:ext cx="75102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solidFill>
                  <a:schemeClr val="bg1"/>
                </a:solidFill>
                <a:latin typeface="Avenir Next LT Pro" panose="020B0504020202020204" pitchFamily="34" charset="-18"/>
              </a:rPr>
              <a:t>Operační program Výzkum, vývoj a vzdělávání CZ.02.3.68/0.0/0.0/18_064/0011221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solidFill>
                  <a:schemeClr val="bg1"/>
                </a:solidFill>
                <a:latin typeface="Avenir Next LT Pro" panose="020B0504020202020204" pitchFamily="34" charset="-18"/>
              </a:rPr>
              <a:t>        					     Šablony II. Pro MŠ Přetlucká</a:t>
            </a:r>
          </a:p>
        </p:txBody>
      </p:sp>
    </p:spTree>
    <p:extLst>
      <p:ext uri="{BB962C8B-B14F-4D97-AF65-F5344CB8AC3E}">
        <p14:creationId xmlns:p14="http://schemas.microsoft.com/office/powerpoint/2010/main" val="3824486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ABA82-9175-4666-957D-4C622C42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044" y="1284684"/>
            <a:ext cx="5453904" cy="132556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venir Next LT Pro" panose="020B0504020202020204" pitchFamily="34" charset="-18"/>
              </a:rPr>
              <a:t>Dvojjazyčný školní asistent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osoba, interiér, chlapec, dítě&#10;&#10;Popis byl vytvořen automaticky">
            <a:extLst>
              <a:ext uri="{FF2B5EF4-FFF2-40B4-BE49-F238E27FC236}">
                <a16:creationId xmlns:a16="http://schemas.microsoft.com/office/drawing/2014/main" id="{F638FECB-6FD9-45E6-8A99-3ABFB27F18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34" r="30653" b="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EF276A-3B2F-4B47-A57D-A5210478D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851" y="2827468"/>
            <a:ext cx="5881471" cy="3375920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Poskytuje dočasnou podporu dětem s odlišným mateřským jazykem (OMJ)</a:t>
            </a:r>
          </a:p>
          <a:p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Podpora pedagogovi při organizaci výuky pro celý kolektiv a také tehdy, kdy cizí jazyk může být nadměrnou bariérou v domluvě</a:t>
            </a:r>
          </a:p>
          <a:p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Pomoc při organizaci administraci výuky a mimoškolních aktivit</a:t>
            </a:r>
          </a:p>
          <a:p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Podporuje také metodickou podporu pedagogům</a:t>
            </a:r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5DF631DF-CB93-4717-AD3C-2701216528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580" y="5616917"/>
            <a:ext cx="996724" cy="97477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DFCD079-3E8A-401C-A691-6AFDD4AFEDBB}"/>
              </a:ext>
            </a:extLst>
          </p:cNvPr>
          <p:cNvSpPr txBox="1"/>
          <p:nvPr/>
        </p:nvSpPr>
        <p:spPr>
          <a:xfrm>
            <a:off x="5308979" y="87425"/>
            <a:ext cx="704512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solidFill>
                  <a:schemeClr val="bg1"/>
                </a:solidFill>
                <a:latin typeface="Avenir Next LT Pro" panose="020B0504020202020204" pitchFamily="34" charset="-18"/>
              </a:rPr>
              <a:t>Operační program Praha – Pól růstu ČR CZ.07.4.68/0.0/0.0/18_066/0001589</a:t>
            </a:r>
            <a:endParaRPr lang="cs-CZ" sz="1500">
              <a:solidFill>
                <a:schemeClr val="bg1"/>
              </a:solidFill>
              <a:latin typeface="Avenir Next LT Pro" panose="020B0504020202020204" pitchFamily="34" charset="-18"/>
            </a:endParaRPr>
          </a:p>
          <a:p>
            <a:pPr>
              <a:spcAft>
                <a:spcPts val="600"/>
              </a:spcAft>
            </a:pPr>
            <a:r>
              <a:rPr lang="cs-CZ" sz="1500" dirty="0">
                <a:solidFill>
                  <a:schemeClr val="bg1"/>
                </a:solidFill>
                <a:latin typeface="Avenir Next LT Pro" panose="020B0504020202020204" pitchFamily="34" charset="-18"/>
              </a:rPr>
              <a:t>		   Výzva 49 Inkluze II Začleňování a podpora žáků s OMJ</a:t>
            </a:r>
            <a:endParaRPr lang="cs-CZ" sz="150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04910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30ED9-15C4-4108-BC73-68CA775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1" y="832775"/>
            <a:ext cx="11825294" cy="1609344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chemeClr val="tx1"/>
                </a:solidFill>
                <a:latin typeface="Avenir Next LT Pro" panose="020B0504020202020204" pitchFamily="34" charset="-18"/>
              </a:rPr>
              <a:t>Odborně zaměřená společná setkávání </a:t>
            </a:r>
            <a:br>
              <a:rPr lang="cs-CZ" sz="4400" dirty="0">
                <a:solidFill>
                  <a:schemeClr val="tx1"/>
                </a:solidFill>
                <a:latin typeface="Avenir Next LT Pro" panose="020B0504020202020204" pitchFamily="34" charset="-18"/>
              </a:rPr>
            </a:br>
            <a:r>
              <a:rPr lang="cs-CZ" sz="4400" dirty="0">
                <a:solidFill>
                  <a:schemeClr val="tx1"/>
                </a:solidFill>
                <a:latin typeface="Avenir Next LT Pro" panose="020B0504020202020204" pitchFamily="34" charset="-18"/>
              </a:rPr>
              <a:t>s rodiči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C9CAB5-EF66-4759-A7D9-71005406B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44" y="2390486"/>
            <a:ext cx="10927412" cy="4050792"/>
          </a:xfrm>
        </p:spPr>
        <p:txBody>
          <a:bodyPr>
            <a:normAutofit/>
          </a:bodyPr>
          <a:lstStyle/>
          <a:p>
            <a:pPr algn="just"/>
            <a:r>
              <a:rPr lang="cs-CZ" sz="2000" dirty="0">
                <a:latin typeface="Avenir Next LT Pro" panose="020B0504020202020204" pitchFamily="34" charset="-18"/>
              </a:rPr>
              <a:t>Rozvoj komunikace, sdílení zkušeností a dobré praxe školy s rodičovskou veřejností</a:t>
            </a:r>
          </a:p>
          <a:p>
            <a:pPr algn="just"/>
            <a:r>
              <a:rPr lang="cs-CZ" sz="2000" dirty="0">
                <a:latin typeface="Avenir Next LT Pro" panose="020B0504020202020204" pitchFamily="34" charset="-18"/>
              </a:rPr>
              <a:t>Odborně zaměřená tematická setkání rodičů za účasti externího odborníka na některé témata:</a:t>
            </a:r>
          </a:p>
          <a:p>
            <a:pPr lvl="1" algn="just"/>
            <a:r>
              <a:rPr lang="cs-CZ" sz="1800" dirty="0">
                <a:latin typeface="Avenir Next LT Pro" panose="020B0504020202020204" pitchFamily="34" charset="-18"/>
              </a:rPr>
              <a:t>Komunitní aktivity školy</a:t>
            </a:r>
          </a:p>
          <a:p>
            <a:pPr lvl="1" algn="just"/>
            <a:r>
              <a:rPr lang="cs-CZ" sz="1800" dirty="0">
                <a:latin typeface="Avenir Next LT Pro" panose="020B0504020202020204" pitchFamily="34" charset="-18"/>
              </a:rPr>
              <a:t>Principy demokratického vzdělávání dle modelu kompetencí pro demokratickou kulturu</a:t>
            </a:r>
          </a:p>
          <a:p>
            <a:pPr lvl="1" algn="just"/>
            <a:r>
              <a:rPr lang="cs-CZ" sz="1800" dirty="0">
                <a:latin typeface="Avenir Next LT Pro" panose="020B0504020202020204" pitchFamily="34" charset="-18"/>
              </a:rPr>
              <a:t>Principy otevřené školy</a:t>
            </a:r>
          </a:p>
          <a:p>
            <a:pPr lvl="1" algn="just"/>
            <a:r>
              <a:rPr lang="cs-CZ" sz="1800" dirty="0">
                <a:latin typeface="Avenir Next LT Pro" panose="020B0504020202020204" pitchFamily="34" charset="-18"/>
              </a:rPr>
              <a:t>Interkulturní, globální a rozvojové vzdělávání</a:t>
            </a:r>
          </a:p>
          <a:p>
            <a:pPr lvl="1" algn="just"/>
            <a:r>
              <a:rPr lang="cs-CZ" sz="1800" dirty="0">
                <a:latin typeface="Avenir Next LT Pro" panose="020B0504020202020204" pitchFamily="34" charset="-18"/>
              </a:rPr>
              <a:t>Prezentace aktivit projektu (informace o podpoře dětí s OMJ, o působení interkulturního pracovníka a dvojjazyčného školního asistenta, o výuce ČJ jako druhého jazyka</a:t>
            </a:r>
          </a:p>
          <a:p>
            <a:pPr algn="just"/>
            <a:r>
              <a:rPr lang="cs-CZ" sz="2000" dirty="0">
                <a:latin typeface="Avenir Next LT Pro" panose="020B0504020202020204" pitchFamily="34" charset="-18"/>
              </a:rPr>
              <a:t>Prezentace zahraničních stáží pedagogů – </a:t>
            </a:r>
            <a:r>
              <a:rPr lang="cs-CZ" sz="2000" dirty="0" err="1">
                <a:latin typeface="Avenir Next LT Pro" panose="020B0504020202020204" pitchFamily="34" charset="-18"/>
              </a:rPr>
              <a:t>konkr</a:t>
            </a:r>
            <a:r>
              <a:rPr lang="cs-CZ" sz="2000" dirty="0">
                <a:latin typeface="Avenir Next LT Pro" panose="020B0504020202020204" pitchFamily="34" charset="-18"/>
              </a:rPr>
              <a:t>. Malty, Španělska, Finska a Anglie</a:t>
            </a:r>
          </a:p>
          <a:p>
            <a:pPr algn="just"/>
            <a:endParaRPr lang="cs-CZ" sz="2000" dirty="0">
              <a:latin typeface="Avenir Next LT Pro" panose="020B0504020202020204" pitchFamily="34" charset="-18"/>
            </a:endParaRPr>
          </a:p>
          <a:p>
            <a:pPr marL="274320" lvl="1" indent="0" algn="just">
              <a:buNone/>
            </a:pPr>
            <a:endParaRPr lang="cs-CZ" sz="1800" dirty="0">
              <a:latin typeface="Avenir Next LT Pro" panose="020B0504020202020204" pitchFamily="34" charset="-1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117E67E-0104-4FB6-9563-BD7316A067A2}"/>
              </a:ext>
            </a:extLst>
          </p:cNvPr>
          <p:cNvSpPr txBox="1"/>
          <p:nvPr/>
        </p:nvSpPr>
        <p:spPr>
          <a:xfrm>
            <a:off x="5308979" y="87425"/>
            <a:ext cx="70451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500" dirty="0">
                <a:latin typeface="Avenir Next LT Pro" panose="020B0504020202020204" pitchFamily="34" charset="-18"/>
              </a:rPr>
              <a:t>Operační program Praha – Pól růstu ČR CZ.07.4.68/0.0/0.0/18_066/0001589</a:t>
            </a:r>
          </a:p>
          <a:p>
            <a:r>
              <a:rPr lang="cs-CZ" sz="1500" dirty="0">
                <a:latin typeface="Avenir Next LT Pro" panose="020B0504020202020204" pitchFamily="34" charset="-18"/>
              </a:rPr>
              <a:t>		   Výzva 49 Inkluze II Začleňování a podpora žáků s OMJ</a:t>
            </a:r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8137E31A-6351-4DBE-8805-63FAD2472E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580" y="5616917"/>
            <a:ext cx="996724" cy="9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1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6BE2E-31C2-493A-996F-B1AB4F857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489" y="915629"/>
            <a:ext cx="5314536" cy="1325563"/>
          </a:xfrm>
        </p:spPr>
        <p:txBody>
          <a:bodyPr>
            <a:normAutofit/>
          </a:bodyPr>
          <a:lstStyle/>
          <a:p>
            <a:pPr algn="ctr"/>
            <a:r>
              <a:rPr lang="cs-CZ" sz="4100" dirty="0">
                <a:solidFill>
                  <a:schemeClr val="bg1"/>
                </a:solidFill>
                <a:latin typeface="Avenir Next LT Pro" panose="020B0504020202020204" pitchFamily="34" charset="-18"/>
              </a:rPr>
              <a:t>Stáže pedagogických pracovníků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budova, exteriér, silnice, dům&#10;&#10;Popis byl vytvořen automaticky">
            <a:extLst>
              <a:ext uri="{FF2B5EF4-FFF2-40B4-BE49-F238E27FC236}">
                <a16:creationId xmlns:a16="http://schemas.microsoft.com/office/drawing/2014/main" id="{AC4552DA-C404-467C-8A0C-14FD54D517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63" r="25124" b="1"/>
          <a:stretch/>
        </p:blipFill>
        <p:spPr>
          <a:xfrm>
            <a:off x="0" y="-367749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472F2A-EABF-40FC-B8E7-54FB7DAF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9220" y="2459966"/>
            <a:ext cx="6099075" cy="4131721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180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ýjezd pedagogů na stáž do Anglie – v rámci tohoto projektu měli možnost pedagogové vyjet na stáž do Spojeného království a vzdělávat se v oblasti práce s dětmi s odlišným mateřským jazykem</a:t>
            </a:r>
          </a:p>
          <a:p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ospitace v mateřských školách, konzultace s tamními pedagogy a vedením škol</a:t>
            </a:r>
          </a:p>
          <a:p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  <a:cs typeface="Calibri" panose="020F0502020204030204" pitchFamily="34" charset="0"/>
              </a:rPr>
              <a:t>Cílem je rozšíření odbornosti pedagogických pracovníků ve školách, které integrují děti s OMJ – účast na vícedenní stáži v zahraniční škole v jiné zemí EU a využívající formy práce s dětmi s OMJ</a:t>
            </a:r>
          </a:p>
          <a:p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  <a:cs typeface="Calibri" panose="020F0502020204030204" pitchFamily="34" charset="0"/>
              </a:rPr>
              <a:t>Již  minulých letech pedagogové vycestovali do Španělska, Finska a na Maltu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02264A9-EA63-4398-8F69-E4EB7342FCE9}"/>
              </a:ext>
            </a:extLst>
          </p:cNvPr>
          <p:cNvSpPr txBox="1"/>
          <p:nvPr/>
        </p:nvSpPr>
        <p:spPr>
          <a:xfrm>
            <a:off x="5321030" y="65914"/>
            <a:ext cx="687066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solidFill>
                  <a:schemeClr val="bg1"/>
                </a:solidFill>
                <a:latin typeface="Avenir Next LT Pro" panose="020B0504020202020204" pitchFamily="34" charset="-18"/>
              </a:rPr>
              <a:t>Operační program Praha – Pól růstu ČR CZ.07.4.68/0.0/0.0/17_045/0001153</a:t>
            </a:r>
            <a:endParaRPr lang="cs-CZ" sz="1500">
              <a:solidFill>
                <a:schemeClr val="bg1"/>
              </a:solidFill>
              <a:latin typeface="Avenir Next LT Pro" panose="020B0504020202020204" pitchFamily="34" charset="-18"/>
            </a:endParaRPr>
          </a:p>
          <a:p>
            <a:pPr>
              <a:spcAft>
                <a:spcPts val="600"/>
              </a:spcAft>
            </a:pPr>
            <a:r>
              <a:rPr lang="cs-CZ" sz="1500" dirty="0">
                <a:solidFill>
                  <a:schemeClr val="bg1"/>
                </a:solidFill>
                <a:latin typeface="Avenir Next LT Pro" panose="020B0504020202020204" pitchFamily="34" charset="-18"/>
              </a:rPr>
              <a:t>	           Výzva 28 Spojujeme svět – Inkluze a multikulturní vzdělávání</a:t>
            </a:r>
            <a:endParaRPr lang="cs-CZ" sz="150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FC735F43-7B99-4306-99D5-5EE61353C9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580" y="5616917"/>
            <a:ext cx="996724" cy="9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46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30ED9-15C4-4108-BC73-68CA775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051" y="821987"/>
            <a:ext cx="10385898" cy="160934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tx1"/>
                </a:solidFill>
                <a:latin typeface="Avenir Next LT Pro" panose="020B0504020202020204" pitchFamily="34" charset="-18"/>
              </a:rPr>
              <a:t>Odborně zaměřená společná setkávání s rodiči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C9CAB5-EF66-4759-A7D9-71005406B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21408"/>
            <a:ext cx="10058400" cy="4050792"/>
          </a:xfrm>
        </p:spPr>
        <p:txBody>
          <a:bodyPr>
            <a:normAutofit/>
          </a:bodyPr>
          <a:lstStyle/>
          <a:p>
            <a:pPr lvl="1" algn="just">
              <a:lnSpc>
                <a:spcPct val="100000"/>
              </a:lnSpc>
            </a:pPr>
            <a:endParaRPr lang="cs-CZ" sz="2000" dirty="0">
              <a:effectLst/>
              <a:latin typeface="Avenir Next LT Pro" panose="020B0504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cs-CZ" sz="2000" dirty="0">
                <a:latin typeface="Avenir Next LT Pro" panose="020B0504020202020204" pitchFamily="34" charset="-18"/>
              </a:rPr>
              <a:t>Rozvoj komunikace, sdílení zkušeností a dobré praxe školy s rodičovskou veřejností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Podpora vytvoření prostoru pro otevřenou diskusi v oblasti přístupu školy k začleňování dětí s OMJ, diskusí o tématech spojených s problematikou inkluze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rozvoj demokratické kultury a prezentace školy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>
                <a:effectLst/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Školní zralost a připravenost dětí pro vstup do ZŠ – v rámci přípravy dětí do vstupu do ZŠ měli rodiče možnost se setkat s odborníky a zástupci základních škol</a:t>
            </a:r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7366129C-5B4C-44B0-B54A-BB786C051B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580" y="5616917"/>
            <a:ext cx="996724" cy="97477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CD0E984-70ED-4393-88AA-CF82343566F0}"/>
              </a:ext>
            </a:extLst>
          </p:cNvPr>
          <p:cNvSpPr txBox="1"/>
          <p:nvPr/>
        </p:nvSpPr>
        <p:spPr>
          <a:xfrm>
            <a:off x="5175115" y="65914"/>
            <a:ext cx="70165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500" dirty="0">
                <a:latin typeface="Avenir Next LT Pro" panose="020B0504020202020204" pitchFamily="34" charset="-18"/>
              </a:rPr>
              <a:t>Operační program Praha – Pól růstu ČR CZ.07.4.68/0.0/0.0/17_045/0001153</a:t>
            </a:r>
          </a:p>
          <a:p>
            <a:r>
              <a:rPr lang="cs-CZ" sz="1500" dirty="0">
                <a:latin typeface="Avenir Next LT Pro" panose="020B0504020202020204" pitchFamily="34" charset="-18"/>
              </a:rPr>
              <a:t>	           Výzva 28 Spojujeme svět – Inkluze a multikulturní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83917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52DB5-0DCB-4FA7-8CDA-6F1378F1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00" y="1378690"/>
            <a:ext cx="4249006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Avenir Next LT Pro" panose="020B0504020202020204" pitchFamily="34" charset="-18"/>
              </a:rPr>
              <a:t>Malý zahradník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72AAB-26DC-4EC5-9B2B-8D4E71EB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99" y="2850505"/>
            <a:ext cx="6377288" cy="318168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environmentální výchova dětí: sázení květin, obdělávání políčka na školní zahradě, pěstování plodin v květináčích – sadba a péče o rostliny</a:t>
            </a:r>
          </a:p>
          <a:p>
            <a:pPr>
              <a:lnSpc>
                <a:spcPct val="100000"/>
              </a:lnSpc>
            </a:pPr>
            <a:endParaRPr lang="cs-CZ" sz="18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30" name="Freeform: Shape 25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Obrázek 17" descr="Obsah obrázku tráva, exteriér, osoba, dítě&#10;&#10;Popis byl vytvořen automaticky">
            <a:extLst>
              <a:ext uri="{FF2B5EF4-FFF2-40B4-BE49-F238E27FC236}">
                <a16:creationId xmlns:a16="http://schemas.microsoft.com/office/drawing/2014/main" id="{CC0A8502-E3D6-41E6-A7F1-3190A393CF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596" b="17017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31" name="Freeform: Shape 27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" name="Obrázek 19" descr="Obsah obrázku tráva, exteriér, osoba, dítě&#10;&#10;Popis byl vytvořen automaticky">
            <a:extLst>
              <a:ext uri="{FF2B5EF4-FFF2-40B4-BE49-F238E27FC236}">
                <a16:creationId xmlns:a16="http://schemas.microsoft.com/office/drawing/2014/main" id="{E39E38D9-C145-4ECA-857F-AC3A0199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87" r="-2" b="16629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559B6A8-750E-42C7-8957-D3A8B60ED1DE}"/>
              </a:ext>
            </a:extLst>
          </p:cNvPr>
          <p:cNvSpPr txBox="1"/>
          <p:nvPr/>
        </p:nvSpPr>
        <p:spPr>
          <a:xfrm>
            <a:off x="29977" y="94791"/>
            <a:ext cx="60937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spolufinancování Agro CS, a. s. Česká Skalice </a:t>
            </a:r>
            <a:endParaRPr lang="cs-CZ" sz="15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CE488057-B832-4F7B-B196-F3897852D6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37" y="5566281"/>
            <a:ext cx="996724" cy="9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20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FF22-1AA1-4F72-8A88-44958E83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406" y="606997"/>
            <a:ext cx="5314536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Avenir Next LT Pro" panose="020B0504020202020204" pitchFamily="34" charset="-18"/>
              </a:rPr>
              <a:t>Technická univerzita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Zástupný obsah 12" descr="Obsah obrázku osoba, chlapec, dítě, mladý&#10;&#10;Popis byl vytvořen automaticky">
            <a:extLst>
              <a:ext uri="{FF2B5EF4-FFF2-40B4-BE49-F238E27FC236}">
                <a16:creationId xmlns:a16="http://schemas.microsoft.com/office/drawing/2014/main" id="{6C60948B-3C81-4505-82E0-8B6AF7F8D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2" r="7099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B73E43C-EBC8-4247-9464-3629E9128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295" y="1941087"/>
            <a:ext cx="5609220" cy="3375920"/>
          </a:xfrm>
        </p:spPr>
        <p:txBody>
          <a:bodyPr anchor="t">
            <a:no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Avenir Next LT Pro" panose="020B0504020202020204" pitchFamily="34" charset="-18"/>
              </a:rPr>
              <a:t>Projekty – stavitel města, malý inženýr, malý projektant, stavitel věží, malý vodohospodář, malý energetik, stavitel mostů, malý architekt</a:t>
            </a:r>
          </a:p>
          <a:p>
            <a:r>
              <a:rPr lang="cs-CZ" sz="2000" dirty="0">
                <a:solidFill>
                  <a:schemeClr val="bg1"/>
                </a:solidFill>
                <a:latin typeface="Avenir Next LT Pro" panose="020B0504020202020204" pitchFamily="34" charset="-18"/>
              </a:rPr>
              <a:t>Program přináší:</a:t>
            </a:r>
          </a:p>
          <a:p>
            <a:pPr lvl="1"/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Tvoření podle vzoru (součinnost oko-ruka) i vlastní tvoření</a:t>
            </a:r>
          </a:p>
          <a:p>
            <a:pPr lvl="1"/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Individuální přístup</a:t>
            </a:r>
          </a:p>
          <a:p>
            <a:pPr lvl="1"/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Práci samostatnou i ve skupinách</a:t>
            </a:r>
          </a:p>
          <a:p>
            <a:pPr lvl="1"/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Rozvoj prostorové orientace </a:t>
            </a:r>
            <a:b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</a:br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a představivosti</a:t>
            </a:r>
          </a:p>
          <a:p>
            <a:pPr lvl="1"/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Logické myšlení (analyticko-syntetické postupy, abstraktní převést v konkrétní)</a:t>
            </a:r>
          </a:p>
          <a:p>
            <a:pPr lvl="1"/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Koncentrace pozornosti a vnímání</a:t>
            </a:r>
          </a:p>
          <a:p>
            <a:pPr lvl="1"/>
            <a:r>
              <a:rPr lang="cs-CZ" sz="1800" dirty="0">
                <a:solidFill>
                  <a:schemeClr val="bg1"/>
                </a:solidFill>
                <a:latin typeface="Avenir Next LT Pro" panose="020B0504020202020204" pitchFamily="34" charset="-18"/>
              </a:rPr>
              <a:t>Procvičování hrubé a jemné motoriky</a:t>
            </a:r>
            <a:endParaRPr lang="en-US" sz="18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Obrázek 2" descr="Obsah obrázku kreslení&#10;&#10;Popis byl vytvořen automaticky">
            <a:extLst>
              <a:ext uri="{FF2B5EF4-FFF2-40B4-BE49-F238E27FC236}">
                <a16:creationId xmlns:a16="http://schemas.microsoft.com/office/drawing/2014/main" id="{73F1A02D-3719-4F96-A565-771BF7108B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580" y="5616917"/>
            <a:ext cx="996724" cy="97477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3DA82EF-5EBA-467B-B721-696EDD17B5D4}"/>
              </a:ext>
            </a:extLst>
          </p:cNvPr>
          <p:cNvSpPr txBox="1"/>
          <p:nvPr/>
        </p:nvSpPr>
        <p:spPr>
          <a:xfrm>
            <a:off x="8046079" y="105261"/>
            <a:ext cx="609372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Účelová dotace MČ Praha 10 Pro rozvoj dětí</a:t>
            </a:r>
          </a:p>
          <a:p>
            <a:pPr>
              <a:spcAft>
                <a:spcPts val="600"/>
              </a:spcAft>
            </a:pPr>
            <a:endParaRPr lang="cs-CZ" sz="15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37239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848</Words>
  <Application>Microsoft Macintosh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Calibri</vt:lpstr>
      <vt:lpstr>Calibri Light</vt:lpstr>
      <vt:lpstr>Times New Roman</vt:lpstr>
      <vt:lpstr>Motiv Office</vt:lpstr>
      <vt:lpstr>Realizované projekty MŠ Přetlucká 2019/2020</vt:lpstr>
      <vt:lpstr>Školní asistent</vt:lpstr>
      <vt:lpstr>Speciální pedagog</vt:lpstr>
      <vt:lpstr>Dvojjazyčný školní asistent</vt:lpstr>
      <vt:lpstr>Odborně zaměřená společná setkávání  s rodiči</vt:lpstr>
      <vt:lpstr>Stáže pedagogických pracovníků</vt:lpstr>
      <vt:lpstr>Odborně zaměřená společná setkávání s rodiči</vt:lpstr>
      <vt:lpstr>Malý zahradník</vt:lpstr>
      <vt:lpstr>Technická univerzita</vt:lpstr>
      <vt:lpstr>Zimní škola v přírodě</vt:lpstr>
      <vt:lpstr>Mikulášská nadílka</vt:lpstr>
      <vt:lpstr>Zeleninové tvoření</vt:lpstr>
      <vt:lpstr>Velikonoční dílny</vt:lpstr>
      <vt:lpstr>PowerPoint Presentation</vt:lpstr>
      <vt:lpstr>Co máme v plánu dál?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Učitel lídr „Rovné příležitosti v realizaci školních projektů“</dc:title>
  <dc:creator>Vavrušová Kristýna</dc:creator>
  <cp:lastModifiedBy>David Janulik</cp:lastModifiedBy>
  <cp:revision>4</cp:revision>
  <dcterms:created xsi:type="dcterms:W3CDTF">2020-10-07T12:41:32Z</dcterms:created>
  <dcterms:modified xsi:type="dcterms:W3CDTF">2020-10-15T12:50:21Z</dcterms:modified>
</cp:coreProperties>
</file>