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79" r:id="rId3"/>
    <p:sldId id="258" r:id="rId4"/>
    <p:sldId id="259" r:id="rId5"/>
    <p:sldId id="261" r:id="rId6"/>
    <p:sldId id="284" r:id="rId7"/>
    <p:sldId id="290" r:id="rId8"/>
    <p:sldId id="264" r:id="rId9"/>
    <p:sldId id="265" r:id="rId10"/>
    <p:sldId id="266" r:id="rId11"/>
    <p:sldId id="269" r:id="rId12"/>
    <p:sldId id="285" r:id="rId13"/>
    <p:sldId id="270" r:id="rId14"/>
    <p:sldId id="276" r:id="rId15"/>
    <p:sldId id="272" r:id="rId16"/>
    <p:sldId id="288" r:id="rId17"/>
    <p:sldId id="287" r:id="rId18"/>
    <p:sldId id="289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014"/>
    <a:srgbClr val="FCDD6F"/>
    <a:srgbClr val="FF0F26"/>
    <a:srgbClr val="FCF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76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42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0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61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31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70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64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64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54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84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05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F853-F44F-420A-B2D9-6576184FE5ED}" type="datetimeFigureOut">
              <a:rPr lang="cs-CZ" smtClean="0"/>
              <a:t>21.05.20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7B83-9505-4560-ABD2-FF82FC849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9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D25CE-36FB-47D7-82E3-D7728E5B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4450572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VÍTEJ</a:t>
            </a:r>
            <a:r>
              <a:rPr lang="cs-CZ" sz="4000" dirty="0">
                <a:latin typeface="Comic Sans MS" panose="030F0702030302020204" pitchFamily="66" charset="0"/>
              </a:rPr>
              <a:t>TE U NÁS V MATEŘSKÉ ŠKOLE</a:t>
            </a:r>
            <a:endParaRPr lang="en-US" sz="40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D08ABF-3BA3-4EF9-B075-D2C27EAC1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503" y="321720"/>
            <a:ext cx="5541651" cy="36944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E8625C-4A0E-4F29-B56F-785EFACE54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50" y="301268"/>
            <a:ext cx="5541651" cy="36944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06672FF-EF2E-4908-8038-1034BE6E1258}"/>
              </a:ext>
            </a:extLst>
          </p:cNvPr>
          <p:cNvSpPr txBox="1"/>
          <p:nvPr/>
        </p:nvSpPr>
        <p:spPr>
          <a:xfrm>
            <a:off x="2996416" y="5523784"/>
            <a:ext cx="6199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3000" dirty="0">
                <a:latin typeface="Comic Sans MS" panose="030F0702030302020204" pitchFamily="66" charset="0"/>
              </a:rPr>
              <a:t>MŠ Přetlucká, Praha 10 Strašnice</a:t>
            </a:r>
          </a:p>
        </p:txBody>
      </p:sp>
    </p:spTree>
    <p:extLst>
      <p:ext uri="{BB962C8B-B14F-4D97-AF65-F5344CB8AC3E}">
        <p14:creationId xmlns:p14="http://schemas.microsoft.com/office/powerpoint/2010/main" val="73291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police, kniha, interiér, knihovna&#10;&#10;Popis byl vytvořen automaticky">
            <a:extLst>
              <a:ext uri="{FF2B5EF4-FFF2-40B4-BE49-F238E27FC236}">
                <a16:creationId xmlns:a16="http://schemas.microsoft.com/office/drawing/2014/main" id="{61681282-D836-4F17-B00F-62FBA39812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Obrázek 5" descr="Obsah obrázku interiér, strop, stůl, místnost&#10;&#10;Popis byl vytvořen automaticky">
            <a:extLst>
              <a:ext uri="{FF2B5EF4-FFF2-40B4-BE49-F238E27FC236}">
                <a16:creationId xmlns:a16="http://schemas.microsoft.com/office/drawing/2014/main" id="{10D65269-1852-4C74-BBC0-A44ECBDB6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E7F4AB-6EF9-43A2-9BD8-3FBE0A556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6" name="Freeform: Shape 1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1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203" y="282098"/>
            <a:ext cx="4922338" cy="1325563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VYBAVENOST ŠKOLY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E220DC8-7495-42CC-89FD-ADC4CE6627E2}"/>
              </a:ext>
            </a:extLst>
          </p:cNvPr>
          <p:cNvSpPr/>
          <p:nvPr/>
        </p:nvSpPr>
        <p:spPr>
          <a:xfrm>
            <a:off x="-91440" y="944880"/>
            <a:ext cx="335280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F41BEAB-4A50-4A1B-8460-7F41EBBA2868}"/>
              </a:ext>
            </a:extLst>
          </p:cNvPr>
          <p:cNvSpPr/>
          <p:nvPr/>
        </p:nvSpPr>
        <p:spPr>
          <a:xfrm>
            <a:off x="243840" y="2027208"/>
            <a:ext cx="5311571" cy="327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118" y="1524000"/>
            <a:ext cx="4922338" cy="3666744"/>
          </a:xfrm>
        </p:spPr>
        <p:txBody>
          <a:bodyPr>
            <a:noAutofit/>
          </a:bodyPr>
          <a:lstStyle/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V každé třídě je koutek čtenářské gramotnosti, kde podporujeme vytvoření kladného vztahu ke knize. Podporujeme projekt „Celé Česko čte dětem“ a denně dětem předčítáme. Do projektu se snažíme zapojit i rodiče a prarodiče, kteří chodí dětem číst zejména před odpoledním odpočinkem. </a:t>
            </a:r>
            <a:endParaRPr lang="cs-CZ" sz="1800" dirty="0">
              <a:latin typeface="Comic Sans MS" panose="030F0702030302020204" pitchFamily="66" charset="0"/>
            </a:endParaRPr>
          </a:p>
          <a:p>
            <a:pPr algn="just"/>
            <a:r>
              <a:rPr lang="x-none" sz="1800" dirty="0">
                <a:latin typeface="Comic Sans MS" panose="030F0702030302020204" pitchFamily="66" charset="0"/>
              </a:rPr>
              <a:t>V jedné třídě je vytvořen environmentální koutek, kde se děti seznamují se zvířátky a rostlinami, učí se o ně pečovat. Děti se společně s pedagogy starají o křečky a šneky. Na zahradě se všichni společně starají o králíčky. Na zahradě jsou rozmístěny i budky a krmítka pro ptáčky</a:t>
            </a:r>
            <a:r>
              <a:rPr lang="cs-CZ" sz="1800" dirty="0">
                <a:latin typeface="Comic Sans MS" panose="030F0702030302020204" pitchFamily="66" charset="0"/>
              </a:rPr>
              <a:t> s </a:t>
            </a:r>
            <a:r>
              <a:rPr lang="cs-CZ" sz="1800" dirty="0" err="1">
                <a:latin typeface="Comic Sans MS" panose="030F0702030302020204" pitchFamily="66" charset="0"/>
              </a:rPr>
              <a:t>videovým</a:t>
            </a:r>
            <a:r>
              <a:rPr lang="cs-CZ" sz="1800" dirty="0">
                <a:latin typeface="Comic Sans MS" panose="030F0702030302020204" pitchFamily="66" charset="0"/>
              </a:rPr>
              <a:t> přenosem.</a:t>
            </a:r>
          </a:p>
        </p:txBody>
      </p:sp>
    </p:spTree>
    <p:extLst>
      <p:ext uri="{BB962C8B-B14F-4D97-AF65-F5344CB8AC3E}">
        <p14:creationId xmlns:p14="http://schemas.microsoft.com/office/powerpoint/2010/main" val="288301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interiér, stůl, místnost, okno&#10;&#10;Popis byl vytvořen automaticky">
            <a:extLst>
              <a:ext uri="{FF2B5EF4-FFF2-40B4-BE49-F238E27FC236}">
                <a16:creationId xmlns:a16="http://schemas.microsoft.com/office/drawing/2014/main" id="{A3E295A2-C228-447A-99F0-4ADB9E682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3"/>
          <a:stretch/>
        </p:blipFill>
        <p:spPr>
          <a:xfrm>
            <a:off x="4883025" y="0"/>
            <a:ext cx="7308975" cy="334821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Obrázek 4" descr="Obsah obrázku interiér, police, stůl, vsedě&#10;&#10;Popis byl vytvořen automaticky">
            <a:extLst>
              <a:ext uri="{FF2B5EF4-FFF2-40B4-BE49-F238E27FC236}">
                <a16:creationId xmlns:a16="http://schemas.microsoft.com/office/drawing/2014/main" id="{44A62E0C-E4DE-4BD7-8493-C9D1C084B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0" y="336339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VYBAVENOST ŠKOLY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2043721-2690-4AD1-8A39-B01E327570F6}"/>
              </a:ext>
            </a:extLst>
          </p:cNvPr>
          <p:cNvSpPr/>
          <p:nvPr/>
        </p:nvSpPr>
        <p:spPr>
          <a:xfrm>
            <a:off x="-100668" y="1023457"/>
            <a:ext cx="352338" cy="897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D5C15F9-5A79-42AC-A538-917F62AB5599}"/>
              </a:ext>
            </a:extLst>
          </p:cNvPr>
          <p:cNvSpPr/>
          <p:nvPr/>
        </p:nvSpPr>
        <p:spPr>
          <a:xfrm>
            <a:off x="343949" y="2066544"/>
            <a:ext cx="5192785" cy="31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949" y="1721984"/>
            <a:ext cx="4832803" cy="3664351"/>
          </a:xfrm>
        </p:spPr>
        <p:txBody>
          <a:bodyPr>
            <a:noAutofit/>
          </a:bodyPr>
          <a:lstStyle/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V objektu mateřské školy je samostatná místnost – keramika, včetně keramické pece</a:t>
            </a:r>
            <a:r>
              <a:rPr lang="cs-CZ" sz="1800" dirty="0">
                <a:latin typeface="Comic Sans MS" panose="030F0702030302020204" pitchFamily="66" charset="0"/>
              </a:rPr>
              <a:t>. </a:t>
            </a:r>
            <a:r>
              <a:rPr lang="x-none" sz="1800" dirty="0">
                <a:latin typeface="Comic Sans MS" panose="030F0702030302020204" pitchFamily="66" charset="0"/>
              </a:rPr>
              <a:t>Keramická činnost patří k profilaci naší školy, výrobky jsou prezentovány na výstavách a soutěžích s výborným umístěním. </a:t>
            </a:r>
            <a:r>
              <a:rPr lang="cs-CZ" sz="1800" dirty="0">
                <a:latin typeface="Comic Sans MS" panose="030F0702030302020204" pitchFamily="66" charset="0"/>
              </a:rPr>
              <a:t>Tento kroužek není součástí školního vzdělávacího programu.</a:t>
            </a:r>
          </a:p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Samostatným koutkem je také logopedie, kde učitelky s příslušným vzděláním pracují s dětmi na rozvoji řeči a správného upevňování hlásek. Neustále doplňujeme novou literaturu a pomůcky, které jsou při </a:t>
            </a:r>
            <a:r>
              <a:rPr lang="cs-CZ" sz="1800" dirty="0">
                <a:latin typeface="Comic Sans MS" panose="030F0702030302020204" pitchFamily="66" charset="0"/>
              </a:rPr>
              <a:t>logopedii i </a:t>
            </a:r>
            <a:r>
              <a:rPr lang="x-none" sz="1800" dirty="0">
                <a:latin typeface="Comic Sans MS" panose="030F0702030302020204" pitchFamily="66" charset="0"/>
              </a:rPr>
              <a:t>jazykových chvilkách</a:t>
            </a:r>
            <a:r>
              <a:rPr lang="cs-CZ" sz="1800" dirty="0">
                <a:latin typeface="Comic Sans MS" panose="030F0702030302020204" pitchFamily="66" charset="0"/>
              </a:rPr>
              <a:t> na třídách</a:t>
            </a:r>
            <a:r>
              <a:rPr lang="x-none" sz="1800" dirty="0">
                <a:latin typeface="Comic Sans MS" panose="030F0702030302020204" pitchFamily="66" charset="0"/>
              </a:rPr>
              <a:t> hojně využívány.</a:t>
            </a:r>
            <a:endParaRPr lang="cs-CZ" sz="1800" dirty="0">
              <a:latin typeface="Comic Sans MS" panose="030F0702030302020204" pitchFamily="66" charset="0"/>
            </a:endParaRPr>
          </a:p>
          <a:p>
            <a:pPr algn="just"/>
            <a:endParaRPr lang="cs-CZ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6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budova, interiér, voda, stůl&#10;&#10;Popis byl vytvořen automaticky">
            <a:extLst>
              <a:ext uri="{FF2B5EF4-FFF2-40B4-BE49-F238E27FC236}">
                <a16:creationId xmlns:a16="http://schemas.microsoft.com/office/drawing/2014/main" id="{9B91256F-3AF0-412B-9959-9721B5958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Obrázek 8" descr="Obsah obrázku exteriér, osoba, tráva, silnice&#10;&#10;Popis byl vytvořen automaticky">
            <a:extLst>
              <a:ext uri="{FF2B5EF4-FFF2-40B4-BE49-F238E27FC236}">
                <a16:creationId xmlns:a16="http://schemas.microsoft.com/office/drawing/2014/main" id="{75309815-9F52-4FB6-BEFC-32414010E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B71BABC-D737-476F-92F3-0B1C91532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719D66-A56F-428E-B64A-B93A494F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03" y="505111"/>
            <a:ext cx="280720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3400" kern="1200" dirty="0">
                <a:latin typeface="Comic Sans MS" panose="030F0702030302020204" pitchFamily="66" charset="0"/>
              </a:rPr>
              <a:t>ZÁJMOVÁ ČINNOST</a:t>
            </a:r>
            <a:endParaRPr lang="en-US" sz="3400" kern="1200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dítě, malé, interiér, mladý&#10;&#10;Popis byl vytvořen automaticky">
            <a:extLst>
              <a:ext uri="{FF2B5EF4-FFF2-40B4-BE49-F238E27FC236}">
                <a16:creationId xmlns:a16="http://schemas.microsoft.com/office/drawing/2014/main" id="{671A9F9F-9AF0-4F58-A9C0-32F4A08661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23C3F138-92AD-4A9F-9808-470EE05E98D1}"/>
              </a:ext>
            </a:extLst>
          </p:cNvPr>
          <p:cNvSpPr/>
          <p:nvPr/>
        </p:nvSpPr>
        <p:spPr>
          <a:xfrm>
            <a:off x="-299486" y="757646"/>
            <a:ext cx="528084" cy="1181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C259130-17C8-4B44-A49B-8C5E7356E95E}"/>
              </a:ext>
            </a:extLst>
          </p:cNvPr>
          <p:cNvSpPr/>
          <p:nvPr/>
        </p:nvSpPr>
        <p:spPr>
          <a:xfrm>
            <a:off x="384047" y="2011363"/>
            <a:ext cx="3164223" cy="18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7E94A10-79B2-472E-8896-7E3FF1AF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4" y="2011363"/>
            <a:ext cx="2807208" cy="3922776"/>
          </a:xfrm>
        </p:spPr>
        <p:txBody>
          <a:bodyPr>
            <a:normAutofit/>
          </a:bodyPr>
          <a:lstStyle/>
          <a:p>
            <a:pPr algn="just"/>
            <a:r>
              <a:rPr lang="cs-CZ" sz="1800" dirty="0">
                <a:latin typeface="Comic Sans MS" panose="030F0702030302020204" pitchFamily="66" charset="0"/>
              </a:rPr>
              <a:t>Nabízíme také řadu zájmových kroužků –  přizpůsobené věku dětí, některé jsou zařazeny do ŠVP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Kromě keramiky a logopedie máme v nabídce také cvičení na ZŠ Olešská, lední bruslení v ICERINK Škoda Padok a Dramatický kroužek s panem Čápem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2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exteriér, tráva, kolo, červená&#10;&#10;Popis byl vytvořen automaticky">
            <a:extLst>
              <a:ext uri="{FF2B5EF4-FFF2-40B4-BE49-F238E27FC236}">
                <a16:creationId xmlns:a16="http://schemas.microsoft.com/office/drawing/2014/main" id="{9A08306E-6CA9-44D8-AE5B-B84AB306B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5C8290D-980B-4E45-A4B3-A121E3498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Obrázek 4" descr="Obsah obrázku tráva, exteriér, oheň, vsedě&#10;&#10;Popis byl vytvořen automaticky">
            <a:extLst>
              <a:ext uri="{FF2B5EF4-FFF2-40B4-BE49-F238E27FC236}">
                <a16:creationId xmlns:a16="http://schemas.microsoft.com/office/drawing/2014/main" id="{3A14452F-B0AF-4CA1-83A1-2F62995B1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546" y="-35546"/>
            <a:ext cx="4922338" cy="1325563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VYBAVENOST ŠKOLY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B9F364C-B09F-4888-9A41-A39DE4F5FAA2}"/>
              </a:ext>
            </a:extLst>
          </p:cNvPr>
          <p:cNvSpPr/>
          <p:nvPr/>
        </p:nvSpPr>
        <p:spPr>
          <a:xfrm>
            <a:off x="-101600" y="894080"/>
            <a:ext cx="335280" cy="96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764D6F0-0371-475C-924E-C38668376FF0}"/>
              </a:ext>
            </a:extLst>
          </p:cNvPr>
          <p:cNvSpPr/>
          <p:nvPr/>
        </p:nvSpPr>
        <p:spPr>
          <a:xfrm>
            <a:off x="335280" y="2011363"/>
            <a:ext cx="5134342" cy="253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6013" y="945020"/>
            <a:ext cx="5156019" cy="3666744"/>
          </a:xfrm>
        </p:spPr>
        <p:txBody>
          <a:bodyPr>
            <a:noAutofit/>
          </a:bodyPr>
          <a:lstStyle/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Školní zahrada – je po větších úpravách estetická a dostatečně prostorná k pohybovým aktivitám dětí. Kromě pískoviště mají děti možnost využít</a:t>
            </a:r>
            <a:r>
              <a:rPr lang="cs-CZ" sz="1800" dirty="0">
                <a:latin typeface="Comic Sans MS" panose="030F0702030302020204" pitchFamily="66" charset="0"/>
              </a:rPr>
              <a:t> </a:t>
            </a:r>
            <a:r>
              <a:rPr lang="x-none" sz="1800" dirty="0">
                <a:latin typeface="Comic Sans MS" panose="030F0702030302020204" pitchFamily="66" charset="0"/>
              </a:rPr>
              <a:t>velké skluzavky s věží, houpačky, velkou nafukovací trampolínu, provazový kolotoč, houpačka, herní prvky na </a:t>
            </a:r>
            <a:r>
              <a:rPr lang="cs-CZ" sz="1800" dirty="0">
                <a:latin typeface="Comic Sans MS" panose="030F0702030302020204" pitchFamily="66" charset="0"/>
              </a:rPr>
              <a:t>polyuretanových </a:t>
            </a:r>
            <a:r>
              <a:rPr lang="cs-CZ" sz="1800" dirty="0" err="1">
                <a:latin typeface="Comic Sans MS" panose="030F0702030302020204" pitchFamily="66" charset="0"/>
              </a:rPr>
              <a:t>SmartSoft</a:t>
            </a:r>
            <a:r>
              <a:rPr lang="cs-CZ" sz="1800" dirty="0">
                <a:latin typeface="Comic Sans MS" panose="030F0702030302020204" pitchFamily="66" charset="0"/>
              </a:rPr>
              <a:t> </a:t>
            </a:r>
            <a:r>
              <a:rPr lang="x-none" sz="1800" dirty="0">
                <a:latin typeface="Comic Sans MS" panose="030F0702030302020204" pitchFamily="66" charset="0"/>
              </a:rPr>
              <a:t>plochách, v letních měsících keramické mlhovi</a:t>
            </a:r>
            <a:r>
              <a:rPr lang="cs-CZ" sz="1800" dirty="0">
                <a:latin typeface="Comic Sans MS" panose="030F0702030302020204" pitchFamily="66" charset="0"/>
              </a:rPr>
              <a:t>š</a:t>
            </a:r>
            <a:r>
              <a:rPr lang="x-none" sz="1800" dirty="0">
                <a:latin typeface="Comic Sans MS" panose="030F0702030302020204" pitchFamily="66" charset="0"/>
              </a:rPr>
              <a:t>tě.  Dále jsou využívané přenosné pomůcky – branky, obruče, míče, švihadla, pálky, koloběžky, odrážela</a:t>
            </a:r>
            <a:r>
              <a:rPr lang="cs-CZ" sz="1800" dirty="0">
                <a:latin typeface="Comic Sans MS" panose="030F0702030302020204" pitchFamily="66" charset="0"/>
              </a:rPr>
              <a:t>, zahradní plastový nábytek.</a:t>
            </a:r>
          </a:p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Na školní zahradě je i políčko určené k environmentální výchově. Děti s pomocí učitelek zasévají a pečují o rostoucí zeleninu. Při zapojení do projektu „Malý zahradník“ byly pořízeny i 4 menší ohrazená políčka a několik okenních truhlíků na květiny. Každá třída má svůj roční projekt, děti se tak starají o rostlinky od zasetí/zasazení až po sklizeň</a:t>
            </a:r>
            <a:r>
              <a:rPr lang="cs-CZ" sz="1800" dirty="0">
                <a:latin typeface="Comic Sans MS" panose="030F0702030302020204" pitchFamily="66" charset="0"/>
              </a:rPr>
              <a:t>, ochutnávku a</a:t>
            </a:r>
            <a:r>
              <a:rPr lang="x-none" sz="1800" dirty="0">
                <a:latin typeface="Comic Sans MS" panose="030F0702030302020204" pitchFamily="66" charset="0"/>
              </a:rPr>
              <a:t> zužitkování úrody.</a:t>
            </a:r>
            <a:endParaRPr lang="cs-CZ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8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atro, interiér, strop, místnost&#10;&#10;Popis byl vytvořen automaticky">
            <a:extLst>
              <a:ext uri="{FF2B5EF4-FFF2-40B4-BE49-F238E27FC236}">
                <a16:creationId xmlns:a16="http://schemas.microsoft.com/office/drawing/2014/main" id="{B7B8FA0A-9DD8-446A-A70B-2C4A6C43B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0FC4069-7E00-4E5E-929C-4BA08A8741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327" y="179303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ŽIVOTOSPRÁVA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7F43D63-3449-4905-8D52-A2691FD54BE7}"/>
              </a:ext>
            </a:extLst>
          </p:cNvPr>
          <p:cNvSpPr/>
          <p:nvPr/>
        </p:nvSpPr>
        <p:spPr>
          <a:xfrm>
            <a:off x="334016" y="1975251"/>
            <a:ext cx="5120113" cy="41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876" y="1479095"/>
            <a:ext cx="4832803" cy="3664351"/>
          </a:xfrm>
        </p:spPr>
        <p:txBody>
          <a:bodyPr>
            <a:noAutofit/>
          </a:bodyPr>
          <a:lstStyle/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Děti se stravují ve své kmenové třídě.</a:t>
            </a:r>
            <a:r>
              <a:rPr lang="cs-CZ" sz="1800" dirty="0">
                <a:latin typeface="Comic Sans MS" panose="030F0702030302020204" pitchFamily="66" charset="0"/>
              </a:rPr>
              <a:t> </a:t>
            </a:r>
            <a:r>
              <a:rPr lang="x-none" sz="1800" dirty="0">
                <a:latin typeface="Comic Sans MS" panose="030F0702030302020204" pitchFamily="66" charset="0"/>
              </a:rPr>
              <a:t>Snažíme se o to, aby strava byla pestrá, chutná a přitom zdravá</a:t>
            </a:r>
            <a:r>
              <a:rPr lang="cs-CZ" sz="1800" dirty="0">
                <a:latin typeface="Comic Sans MS" panose="030F0702030302020204" pitchFamily="66" charset="0"/>
              </a:rPr>
              <a:t> – spotřební koš</a:t>
            </a:r>
          </a:p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Do jídla nenutíme, ale ochutnáváme, snažíme se dětem osvojovat návyky zdravého stravování.  Děti se aktivně podílejí na prostírání a kultuře stolování</a:t>
            </a:r>
            <a:r>
              <a:rPr lang="cs-CZ" sz="1800" dirty="0">
                <a:latin typeface="Comic Sans MS" panose="030F0702030302020204" pitchFamily="66" charset="0"/>
              </a:rPr>
              <a:t>.</a:t>
            </a:r>
          </a:p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Pitný režim je zajištěn v průběhu celého dne.  Kromě nápojů, které jsou součástí jídla, děti mohou v průběhu dne využít v každé třídě </a:t>
            </a:r>
            <a:r>
              <a:rPr lang="cs-CZ" sz="1800" dirty="0">
                <a:latin typeface="Comic Sans MS" panose="030F0702030302020204" pitchFamily="66" charset="0"/>
              </a:rPr>
              <a:t> i na zahradě </a:t>
            </a:r>
            <a:r>
              <a:rPr lang="x-none" sz="1800" dirty="0">
                <a:latin typeface="Comic Sans MS" panose="030F0702030302020204" pitchFamily="66" charset="0"/>
              </a:rPr>
              <a:t>dětské pítko s vodou</a:t>
            </a:r>
            <a:r>
              <a:rPr lang="cs-CZ" sz="1800" dirty="0">
                <a:latin typeface="Comic Sans MS" panose="030F0702030302020204" pitchFamily="66" charset="0"/>
              </a:rPr>
              <a:t>.</a:t>
            </a:r>
          </a:p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Přehled o stravování a nápojích jsou v týdenním jídelníčku, který je v šatně i na webových stránkách.</a:t>
            </a:r>
            <a:r>
              <a:rPr lang="cs-CZ" sz="1800" dirty="0">
                <a:latin typeface="Comic Sans MS" panose="030F0702030302020204" pitchFamily="66" charset="0"/>
              </a:rPr>
              <a:t> Součástí je i seznam potravinových alergenů.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E89FE5A-127C-429E-A010-5298AE231D2E}"/>
              </a:ext>
            </a:extLst>
          </p:cNvPr>
          <p:cNvSpPr/>
          <p:nvPr/>
        </p:nvSpPr>
        <p:spPr>
          <a:xfrm>
            <a:off x="-159026" y="983974"/>
            <a:ext cx="352369" cy="915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86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Obrázek 23" descr="Obsah obrázku osoba, dítě, interiér, chlapec&#10;&#10;Popis byl vytvořen automaticky">
            <a:extLst>
              <a:ext uri="{FF2B5EF4-FFF2-40B4-BE49-F238E27FC236}">
                <a16:creationId xmlns:a16="http://schemas.microsoft.com/office/drawing/2014/main" id="{0F539794-0251-4ED2-B2F3-F155DC36D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30" name="Obrázek 29" descr="Obsah obrázku osoba, interiér, žena, stůl&#10;&#10;Popis byl vytvořen automaticky">
            <a:extLst>
              <a:ext uri="{FF2B5EF4-FFF2-40B4-BE49-F238E27FC236}">
                <a16:creationId xmlns:a16="http://schemas.microsoft.com/office/drawing/2014/main" id="{00BFBC9A-AF89-405B-B18D-895C17FAC4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1143D9C2-A170-42F1-86EE-D39A9F86F910}"/>
              </a:ext>
            </a:extLst>
          </p:cNvPr>
          <p:cNvSpPr/>
          <p:nvPr/>
        </p:nvSpPr>
        <p:spPr>
          <a:xfrm>
            <a:off x="2946400" y="0"/>
            <a:ext cx="122709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77B80C0F-4B29-40FA-BCCA-8F99CF54287D}"/>
              </a:ext>
            </a:extLst>
          </p:cNvPr>
          <p:cNvSpPr/>
          <p:nvPr/>
        </p:nvSpPr>
        <p:spPr>
          <a:xfrm>
            <a:off x="-232248" y="1004642"/>
            <a:ext cx="464497" cy="948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516C1AC4-3E03-47B7-9FCD-B2D55B41B49E}"/>
              </a:ext>
            </a:extLst>
          </p:cNvPr>
          <p:cNvSpPr/>
          <p:nvPr/>
        </p:nvSpPr>
        <p:spPr>
          <a:xfrm>
            <a:off x="353682" y="1831573"/>
            <a:ext cx="5092077" cy="484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99" y="161269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FORMY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" y="1240103"/>
            <a:ext cx="5213568" cy="366435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1800" dirty="0" err="1">
                <a:latin typeface="Comic Sans MS" panose="030F0702030302020204" pitchFamily="66" charset="0"/>
              </a:rPr>
              <a:t>Spolupráce</a:t>
            </a:r>
            <a:r>
              <a:rPr lang="en-US" sz="1800" dirty="0">
                <a:latin typeface="Comic Sans MS" panose="030F0702030302020204" pitchFamily="66" charset="0"/>
              </a:rPr>
              <a:t> s </a:t>
            </a:r>
            <a:r>
              <a:rPr lang="en-US" sz="1800" dirty="0" err="1">
                <a:latin typeface="Comic Sans MS" panose="030F0702030302020204" pitchFamily="66" charset="0"/>
              </a:rPr>
              <a:t>rodiči</a:t>
            </a:r>
            <a:r>
              <a:rPr lang="en-US" sz="1800" dirty="0">
                <a:latin typeface="Comic Sans MS" panose="030F0702030302020204" pitchFamily="66" charset="0"/>
              </a:rPr>
              <a:t>:</a:t>
            </a: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snažíme</a:t>
            </a:r>
            <a:r>
              <a:rPr lang="en-US" sz="1800" dirty="0">
                <a:latin typeface="Comic Sans MS" panose="030F0702030302020204" pitchFamily="66" charset="0"/>
              </a:rPr>
              <a:t> se, aby </a:t>
            </a:r>
            <a:r>
              <a:rPr lang="en-US" sz="1800" dirty="0" err="1">
                <a:latin typeface="Comic Sans MS" panose="030F0702030302020204" pitchFamily="66" charset="0"/>
              </a:rPr>
              <a:t>spolupráce</a:t>
            </a:r>
            <a:r>
              <a:rPr lang="en-US" sz="1800" dirty="0">
                <a:latin typeface="Comic Sans MS" panose="030F0702030302020204" pitchFamily="66" charset="0"/>
              </a:rPr>
              <a:t> s </a:t>
            </a:r>
            <a:r>
              <a:rPr lang="en-US" sz="1800" dirty="0" err="1">
                <a:latin typeface="Comic Sans MS" panose="030F0702030302020204" pitchFamily="66" charset="0"/>
              </a:rPr>
              <a:t>rodiči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probíhala</a:t>
            </a:r>
            <a:r>
              <a:rPr lang="en-US" sz="1800" dirty="0">
                <a:latin typeface="Comic Sans MS" panose="030F0702030302020204" pitchFamily="66" charset="0"/>
              </a:rPr>
              <a:t> v </a:t>
            </a:r>
            <a:r>
              <a:rPr lang="en-US" sz="1800" dirty="0" err="1">
                <a:latin typeface="Comic Sans MS" panose="030F0702030302020204" pitchFamily="66" charset="0"/>
              </a:rPr>
              <a:t>partnerské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rovině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Postupná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adaptace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dětí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při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vstupu</a:t>
            </a:r>
            <a:r>
              <a:rPr lang="en-US" sz="1800" dirty="0">
                <a:latin typeface="Comic Sans MS" panose="030F0702030302020204" pitchFamily="66" charset="0"/>
              </a:rPr>
              <a:t> do MŠ za </a:t>
            </a:r>
            <a:r>
              <a:rPr lang="en-US" sz="1800" dirty="0" err="1">
                <a:latin typeface="Comic Sans MS" panose="030F0702030302020204" pitchFamily="66" charset="0"/>
              </a:rPr>
              <a:t>přítomnosti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rodičů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Společné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hry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vstupy</a:t>
            </a:r>
            <a:r>
              <a:rPr lang="en-US" sz="1800" dirty="0">
                <a:latin typeface="Comic Sans MS" panose="030F0702030302020204" pitchFamily="66" charset="0"/>
              </a:rPr>
              <a:t> do </a:t>
            </a:r>
            <a:r>
              <a:rPr lang="en-US" sz="1800" dirty="0" err="1">
                <a:latin typeface="Comic Sans MS" panose="030F0702030302020204" pitchFamily="66" charset="0"/>
              </a:rPr>
              <a:t>tříd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během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celého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školního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roku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Individuální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konzultace</a:t>
            </a:r>
            <a:r>
              <a:rPr lang="en-US" sz="1800" dirty="0">
                <a:latin typeface="Comic Sans MS" panose="030F0702030302020204" pitchFamily="66" charset="0"/>
              </a:rPr>
              <a:t> o </a:t>
            </a:r>
            <a:r>
              <a:rPr lang="en-US" sz="1800" dirty="0" err="1">
                <a:latin typeface="Comic Sans MS" panose="030F0702030302020204" pitchFamily="66" charset="0"/>
              </a:rPr>
              <a:t>chování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dítěte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nástin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společného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řešení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problémů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Zapůjčování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odborné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literatury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Prezentace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článků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týkající</a:t>
            </a:r>
            <a:r>
              <a:rPr lang="en-US" sz="1800" dirty="0">
                <a:latin typeface="Comic Sans MS" panose="030F0702030302020204" pitchFamily="66" charset="0"/>
              </a:rPr>
              <a:t> se </a:t>
            </a:r>
            <a:r>
              <a:rPr lang="en-US" sz="1800" dirty="0" err="1">
                <a:latin typeface="Comic Sans MS" panose="030F0702030302020204" pitchFamily="66" charset="0"/>
              </a:rPr>
              <a:t>problematiky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předškolních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dětí</a:t>
            </a:r>
            <a:r>
              <a:rPr lang="en-US" sz="1800" dirty="0">
                <a:latin typeface="Comic Sans MS" panose="030F0702030302020204" pitchFamily="66" charset="0"/>
              </a:rPr>
              <a:t> a </a:t>
            </a:r>
            <a:r>
              <a:rPr lang="en-US" sz="1800" dirty="0" err="1">
                <a:latin typeface="Comic Sans MS" panose="030F0702030302020204" pitchFamily="66" charset="0"/>
              </a:rPr>
              <a:t>jejich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výchovy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Dostatečná</a:t>
            </a:r>
            <a:r>
              <a:rPr lang="en-US" sz="1800" dirty="0">
                <a:latin typeface="Comic Sans MS" panose="030F0702030302020204" pitchFamily="66" charset="0"/>
              </a:rPr>
              <a:t> a </a:t>
            </a:r>
            <a:r>
              <a:rPr lang="en-US" sz="1800" dirty="0" err="1">
                <a:latin typeface="Comic Sans MS" panose="030F0702030302020204" pitchFamily="66" charset="0"/>
              </a:rPr>
              <a:t>jasná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informovanost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rodičů</a:t>
            </a:r>
            <a:r>
              <a:rPr lang="en-US" sz="1800" dirty="0">
                <a:latin typeface="Comic Sans MS" panose="030F0702030302020204" pitchFamily="66" charset="0"/>
              </a:rPr>
              <a:t> o </a:t>
            </a:r>
            <a:r>
              <a:rPr lang="en-US" sz="1800" dirty="0" err="1">
                <a:latin typeface="Comic Sans MS" panose="030F0702030302020204" pitchFamily="66" charset="0"/>
              </a:rPr>
              <a:t>škole</a:t>
            </a:r>
            <a:r>
              <a:rPr lang="en-US" sz="1800" dirty="0">
                <a:latin typeface="Comic Sans MS" panose="030F0702030302020204" pitchFamily="66" charset="0"/>
              </a:rPr>
              <a:t> a </a:t>
            </a:r>
            <a:r>
              <a:rPr lang="en-US" sz="1800" dirty="0" err="1">
                <a:latin typeface="Comic Sans MS" panose="030F0702030302020204" pitchFamily="66" charset="0"/>
              </a:rPr>
              <a:t>provozu</a:t>
            </a:r>
            <a:r>
              <a:rPr lang="en-US" sz="1800" dirty="0">
                <a:latin typeface="Comic Sans MS" panose="030F0702030302020204" pitchFamily="66" charset="0"/>
              </a:rPr>
              <a:t> - </a:t>
            </a:r>
            <a:r>
              <a:rPr lang="en-US" sz="1800" dirty="0" err="1">
                <a:latin typeface="Comic Sans MS" panose="030F0702030302020204" pitchFamily="66" charset="0"/>
              </a:rPr>
              <a:t>orientační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cedule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nástěnky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webové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stránky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prezentace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projektů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výchovné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vzdělávací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práce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na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jednotlivých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třídách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5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ek 14" descr="Obsah obrázku osoba, exteriér, budova, lidé&#10;&#10;Popis byl vytvořen automaticky">
            <a:extLst>
              <a:ext uri="{FF2B5EF4-FFF2-40B4-BE49-F238E27FC236}">
                <a16:creationId xmlns:a16="http://schemas.microsoft.com/office/drawing/2014/main" id="{58479A62-297E-4EDB-AB32-DDEA449A7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Obrázek 6" descr="Obsah obrázku tráva, exteriér, osoba, sport&#10;&#10;Popis byl vytvořen automaticky">
            <a:extLst>
              <a:ext uri="{FF2B5EF4-FFF2-40B4-BE49-F238E27FC236}">
                <a16:creationId xmlns:a16="http://schemas.microsoft.com/office/drawing/2014/main" id="{495A1DD7-E938-4D36-A416-870D78C00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16" name="Obrázek 15" descr="Obsah obrázku osoba, tráva, exteriér, lidé&#10;&#10;Popis byl vytvořen automaticky">
            <a:extLst>
              <a:ext uri="{FF2B5EF4-FFF2-40B4-BE49-F238E27FC236}">
                <a16:creationId xmlns:a16="http://schemas.microsoft.com/office/drawing/2014/main" id="{C90EB4AE-B4E7-45AA-97AC-0DE3A7BFCA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osoba, tráva, držení, muž&#10;&#10;Popis byl vytvořen automaticky">
            <a:extLst>
              <a:ext uri="{FF2B5EF4-FFF2-40B4-BE49-F238E27FC236}">
                <a16:creationId xmlns:a16="http://schemas.microsoft.com/office/drawing/2014/main" id="{FED220B5-9859-4661-8F70-0610A9803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1143D9C2-A170-42F1-86EE-D39A9F86F910}"/>
              </a:ext>
            </a:extLst>
          </p:cNvPr>
          <p:cNvSpPr/>
          <p:nvPr/>
        </p:nvSpPr>
        <p:spPr>
          <a:xfrm>
            <a:off x="2946400" y="0"/>
            <a:ext cx="122709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77B80C0F-4B29-40FA-BCCA-8F99CF54287D}"/>
              </a:ext>
            </a:extLst>
          </p:cNvPr>
          <p:cNvSpPr/>
          <p:nvPr/>
        </p:nvSpPr>
        <p:spPr>
          <a:xfrm>
            <a:off x="-232248" y="1004642"/>
            <a:ext cx="464497" cy="948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516C1AC4-3E03-47B7-9FCD-B2D55B41B49E}"/>
              </a:ext>
            </a:extLst>
          </p:cNvPr>
          <p:cNvSpPr/>
          <p:nvPr/>
        </p:nvSpPr>
        <p:spPr>
          <a:xfrm>
            <a:off x="353682" y="1831573"/>
            <a:ext cx="5092077" cy="484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551" y="287433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FORMY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136373" y="1900428"/>
            <a:ext cx="5545723" cy="3666744"/>
          </a:xfrm>
        </p:spPr>
        <p:txBody>
          <a:bodyPr vert="horz" lIns="91440" tIns="45720" rIns="91440" bIns="45720" rtlCol="0">
            <a:normAutofit/>
          </a:bodyPr>
          <a:lstStyle/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Organizování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společných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akcí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vánoční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besídka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společné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tvořivé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odpoledne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rej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čarodějnic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táborák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zahradní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slavnost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rozloučení</a:t>
            </a:r>
            <a:r>
              <a:rPr lang="en-US" sz="1800" dirty="0">
                <a:latin typeface="Comic Sans MS" panose="030F0702030302020204" pitchFamily="66" charset="0"/>
              </a:rPr>
              <a:t> s </a:t>
            </a:r>
            <a:r>
              <a:rPr lang="en-US" sz="1800" dirty="0" err="1">
                <a:latin typeface="Comic Sans MS" panose="030F0702030302020204" pitchFamily="66" charset="0"/>
              </a:rPr>
              <a:t>předškoláky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Členské</a:t>
            </a:r>
            <a:r>
              <a:rPr lang="en-US" sz="1800" dirty="0">
                <a:latin typeface="Comic Sans MS" panose="030F0702030302020204" pitchFamily="66" charset="0"/>
              </a:rPr>
              <a:t> a </a:t>
            </a:r>
            <a:r>
              <a:rPr lang="en-US" sz="1800" dirty="0" err="1">
                <a:latin typeface="Comic Sans MS" panose="030F0702030302020204" pitchFamily="66" charset="0"/>
              </a:rPr>
              <a:t>třídní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schůzky</a:t>
            </a:r>
            <a:r>
              <a:rPr lang="en-US" sz="1800" dirty="0">
                <a:latin typeface="Comic Sans MS" panose="030F0702030302020204" pitchFamily="66" charset="0"/>
              </a:rPr>
              <a:t>. </a:t>
            </a:r>
            <a:r>
              <a:rPr lang="en-US" sz="1800" dirty="0" err="1">
                <a:latin typeface="Comic Sans MS" panose="030F0702030302020204" pitchFamily="66" charset="0"/>
              </a:rPr>
              <a:t>Informativně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na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začátku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školního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roku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na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konci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školního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roku</a:t>
            </a:r>
            <a:r>
              <a:rPr lang="en-US" sz="1800" dirty="0">
                <a:latin typeface="Comic Sans MS" panose="030F0702030302020204" pitchFamily="66" charset="0"/>
              </a:rPr>
              <a:t> s </a:t>
            </a:r>
            <a:r>
              <a:rPr lang="en-US" sz="1800" dirty="0" err="1">
                <a:latin typeface="Comic Sans MS" panose="030F0702030302020204" pitchFamily="66" charset="0"/>
              </a:rPr>
              <a:t>rodiči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nově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příchozích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dětí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schůzka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před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školou</a:t>
            </a:r>
            <a:r>
              <a:rPr lang="en-US" sz="1800" dirty="0">
                <a:latin typeface="Comic Sans MS" panose="030F0702030302020204" pitchFamily="66" charset="0"/>
              </a:rPr>
              <a:t> v </a:t>
            </a:r>
            <a:r>
              <a:rPr lang="en-US" sz="1800" dirty="0" err="1">
                <a:latin typeface="Comic Sans MS" panose="030F0702030302020204" pitchFamily="66" charset="0"/>
              </a:rPr>
              <a:t>přírodě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742950" lvl="1" algn="just"/>
            <a:r>
              <a:rPr lang="en-US" sz="1800" dirty="0" err="1">
                <a:latin typeface="Comic Sans MS" panose="030F0702030302020204" pitchFamily="66" charset="0"/>
              </a:rPr>
              <a:t>Zhotovení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informativního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letáku</a:t>
            </a:r>
            <a:r>
              <a:rPr lang="en-US" sz="1800" dirty="0">
                <a:latin typeface="Comic Sans MS" panose="030F0702030302020204" pitchFamily="66" charset="0"/>
              </a:rPr>
              <a:t> k </a:t>
            </a:r>
            <a:r>
              <a:rPr lang="en-US" sz="1800" dirty="0" err="1">
                <a:latin typeface="Comic Sans MS" panose="030F0702030302020204" pitchFamily="66" charset="0"/>
              </a:rPr>
              <a:t>zápisu</a:t>
            </a:r>
            <a:r>
              <a:rPr lang="en-US" sz="1800" dirty="0">
                <a:latin typeface="Comic Sans MS" panose="030F0702030302020204" pitchFamily="66" charset="0"/>
              </a:rPr>
              <a:t> pro </a:t>
            </a:r>
            <a:r>
              <a:rPr lang="en-US" sz="1800" dirty="0" err="1">
                <a:latin typeface="Comic Sans MS" panose="030F0702030302020204" pitchFamily="66" charset="0"/>
              </a:rPr>
              <a:t>rodiče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nově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příchozích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dětí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742950" lvl="1" algn="just"/>
            <a:r>
              <a:rPr lang="en-US" sz="1800" dirty="0" err="1">
                <a:latin typeface="Comic Sans MS" panose="030F0702030302020204" pitchFamily="66" charset="0"/>
              </a:rPr>
              <a:t>Sponzorské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dary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rodičů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škole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0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interiér, strop, stůl&#10;&#10;Popis byl vytvořen automaticky">
            <a:extLst>
              <a:ext uri="{FF2B5EF4-FFF2-40B4-BE49-F238E27FC236}">
                <a16:creationId xmlns:a16="http://schemas.microsoft.com/office/drawing/2014/main" id="{60DF9633-556A-4D38-8018-7E3645AAD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0" name="Obrázek 9" descr="Obsah obrázku osoba, interiér, dítě, skupina&#10;&#10;Popis byl vytvořen automaticky">
            <a:extLst>
              <a:ext uri="{FF2B5EF4-FFF2-40B4-BE49-F238E27FC236}">
                <a16:creationId xmlns:a16="http://schemas.microsoft.com/office/drawing/2014/main" id="{089B34E5-E0CF-4357-A80C-7BF51B15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12" name="Obrázek 11" descr="Obsah obrázku patro, interiér, okno, osoba&#10;&#10;Popis byl vytvořen automaticky">
            <a:extLst>
              <a:ext uri="{FF2B5EF4-FFF2-40B4-BE49-F238E27FC236}">
                <a16:creationId xmlns:a16="http://schemas.microsoft.com/office/drawing/2014/main" id="{FBE140ED-4A9C-48E2-B09D-5A0D510AD1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992" y="-11041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FORMY SPOLUPRÁCE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interiér, osoba, strop, stůl&#10;&#10;Popis byl vytvořen automaticky">
            <a:extLst>
              <a:ext uri="{FF2B5EF4-FFF2-40B4-BE49-F238E27FC236}">
                <a16:creationId xmlns:a16="http://schemas.microsoft.com/office/drawing/2014/main" id="{3F1B2286-5E32-4CFF-9AD7-E120149E1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EF751F86-15FB-4F5B-9590-6665EE0C8FE9}"/>
              </a:ext>
            </a:extLst>
          </p:cNvPr>
          <p:cNvSpPr/>
          <p:nvPr/>
        </p:nvSpPr>
        <p:spPr>
          <a:xfrm>
            <a:off x="-335280" y="863600"/>
            <a:ext cx="651224" cy="92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DF6282F-5B3B-4139-9790-7B91A58A8B6B}"/>
              </a:ext>
            </a:extLst>
          </p:cNvPr>
          <p:cNvSpPr/>
          <p:nvPr/>
        </p:nvSpPr>
        <p:spPr>
          <a:xfrm>
            <a:off x="315944" y="1929468"/>
            <a:ext cx="5254801" cy="327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240749" y="1202776"/>
            <a:ext cx="5596813" cy="3666744"/>
          </a:xfrm>
        </p:spPr>
        <p:txBody>
          <a:bodyPr vert="horz" lIns="91440" tIns="45720" rIns="91440" bIns="45720" rtlCol="0">
            <a:noAutofit/>
          </a:bodyPr>
          <a:lstStyle/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Spolupráce</a:t>
            </a:r>
            <a:r>
              <a:rPr lang="en-US" sz="1800" dirty="0">
                <a:latin typeface="Comic Sans MS" panose="030F0702030302020204" pitchFamily="66" charset="0"/>
              </a:rPr>
              <a:t> se </a:t>
            </a:r>
            <a:r>
              <a:rPr lang="en-US" sz="1800" dirty="0" err="1">
                <a:latin typeface="Comic Sans MS" panose="030F0702030302020204" pitchFamily="66" charset="0"/>
              </a:rPr>
              <a:t>základní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školou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2" algn="just"/>
            <a:r>
              <a:rPr lang="en-US" sz="1800" dirty="0" err="1">
                <a:latin typeface="Comic Sans MS" panose="030F0702030302020204" pitchFamily="66" charset="0"/>
              </a:rPr>
              <a:t>Vánoční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besídky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trhy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2" algn="just"/>
            <a:r>
              <a:rPr lang="en-US" sz="1800" dirty="0" err="1">
                <a:latin typeface="Comic Sans MS" panose="030F0702030302020204" pitchFamily="66" charset="0"/>
              </a:rPr>
              <a:t>Návštěva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dětí</a:t>
            </a:r>
            <a:r>
              <a:rPr lang="en-US" sz="1800" dirty="0">
                <a:latin typeface="Comic Sans MS" panose="030F0702030302020204" pitchFamily="66" charset="0"/>
              </a:rPr>
              <a:t> v </a:t>
            </a:r>
            <a:r>
              <a:rPr lang="en-US" sz="1800" dirty="0" err="1">
                <a:latin typeface="Comic Sans MS" panose="030F0702030302020204" pitchFamily="66" charset="0"/>
              </a:rPr>
              <a:t>první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třídě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před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zápisem</a:t>
            </a:r>
            <a:r>
              <a:rPr lang="en-US" sz="1800" dirty="0">
                <a:latin typeface="Comic Sans MS" panose="030F0702030302020204" pitchFamily="66" charset="0"/>
              </a:rPr>
              <a:t> - ZŠ </a:t>
            </a:r>
            <a:r>
              <a:rPr lang="en-US" sz="1800" dirty="0" err="1">
                <a:latin typeface="Comic Sans MS" panose="030F0702030302020204" pitchFamily="66" charset="0"/>
              </a:rPr>
              <a:t>Rybníčky</a:t>
            </a:r>
            <a:r>
              <a:rPr lang="en-US" sz="1800" dirty="0">
                <a:latin typeface="Comic Sans MS" panose="030F0702030302020204" pitchFamily="66" charset="0"/>
              </a:rPr>
              <a:t>, ZŠ </a:t>
            </a:r>
            <a:r>
              <a:rPr lang="en-US" sz="1800" dirty="0" err="1">
                <a:latin typeface="Comic Sans MS" panose="030F0702030302020204" pitchFamily="66" charset="0"/>
              </a:rPr>
              <a:t>Olešská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Cvičení</a:t>
            </a:r>
            <a:r>
              <a:rPr lang="en-US" sz="1800" dirty="0">
                <a:latin typeface="Comic Sans MS" panose="030F0702030302020204" pitchFamily="66" charset="0"/>
              </a:rPr>
              <a:t> v ZŠ </a:t>
            </a:r>
            <a:r>
              <a:rPr lang="en-US" sz="1800" dirty="0" err="1">
                <a:latin typeface="Comic Sans MS" panose="030F0702030302020204" pitchFamily="66" charset="0"/>
              </a:rPr>
              <a:t>Olešská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Pedagogicko-psychologická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poradna</a:t>
            </a:r>
            <a:r>
              <a:rPr lang="en-US" sz="1800" dirty="0">
                <a:latin typeface="Comic Sans MS" panose="030F0702030302020204" pitchFamily="66" charset="0"/>
              </a:rPr>
              <a:t> Praha 10</a:t>
            </a:r>
          </a:p>
          <a:p>
            <a:pPr lvl="2" algn="just"/>
            <a:r>
              <a:rPr lang="en-US" sz="1800" dirty="0" err="1">
                <a:latin typeface="Comic Sans MS" panose="030F0702030302020204" pitchFamily="66" charset="0"/>
              </a:rPr>
              <a:t>Poradenství</a:t>
            </a:r>
            <a:r>
              <a:rPr lang="en-US" sz="1800" dirty="0">
                <a:latin typeface="Comic Sans MS" panose="030F0702030302020204" pitchFamily="66" charset="0"/>
              </a:rPr>
              <a:t> pro </a:t>
            </a:r>
            <a:r>
              <a:rPr lang="en-US" sz="1800" dirty="0" err="1">
                <a:latin typeface="Comic Sans MS" panose="030F0702030302020204" pitchFamily="66" charset="0"/>
              </a:rPr>
              <a:t>přesně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určování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750" dirty="0" err="1">
                <a:latin typeface="Comic Sans MS" panose="030F0702030302020204" pitchFamily="66" charset="0"/>
              </a:rPr>
              <a:t>diagnostiky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dítě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2" algn="just"/>
            <a:r>
              <a:rPr lang="en-US" sz="1800" dirty="0" err="1">
                <a:latin typeface="Comic Sans MS" panose="030F0702030302020204" pitchFamily="66" charset="0"/>
              </a:rPr>
              <a:t>Řešení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výchovných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problémů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dětí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2" algn="just"/>
            <a:r>
              <a:rPr lang="en-US" sz="1800" dirty="0" err="1">
                <a:latin typeface="Comic Sans MS" panose="030F0702030302020204" pitchFamily="66" charset="0"/>
              </a:rPr>
              <a:t>Vyšetřování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zralosti</a:t>
            </a:r>
            <a:r>
              <a:rPr lang="en-US" sz="1800" dirty="0">
                <a:latin typeface="Comic Sans MS" panose="030F0702030302020204" pitchFamily="66" charset="0"/>
              </a:rPr>
              <a:t> (</a:t>
            </a:r>
            <a:r>
              <a:rPr lang="en-US" sz="1800" dirty="0" err="1">
                <a:latin typeface="Comic Sans MS" panose="030F0702030302020204" pitchFamily="66" charset="0"/>
              </a:rPr>
              <a:t>individuální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psychologické</a:t>
            </a:r>
            <a:r>
              <a:rPr lang="en-US" sz="1800" dirty="0">
                <a:latin typeface="Comic Sans MS" panose="030F0702030302020204" pitchFamily="66" charset="0"/>
              </a:rPr>
              <a:t> testy), </a:t>
            </a:r>
            <a:r>
              <a:rPr lang="en-US" sz="1800" dirty="0" err="1">
                <a:latin typeface="Comic Sans MS" panose="030F0702030302020204" pitchFamily="66" charset="0"/>
              </a:rPr>
              <a:t>odklady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docházky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2" algn="just"/>
            <a:r>
              <a:rPr lang="en-US" sz="1800" dirty="0" err="1">
                <a:latin typeface="Comic Sans MS" panose="030F0702030302020204" pitchFamily="66" charset="0"/>
              </a:rPr>
              <a:t>Konzultace</a:t>
            </a:r>
            <a:r>
              <a:rPr lang="en-US" sz="1800" dirty="0">
                <a:latin typeface="Comic Sans MS" panose="030F0702030302020204" pitchFamily="66" charset="0"/>
              </a:rPr>
              <a:t> pro </a:t>
            </a:r>
            <a:r>
              <a:rPr lang="en-US" sz="1800" dirty="0" err="1">
                <a:latin typeface="Comic Sans MS" panose="030F0702030302020204" pitchFamily="66" charset="0"/>
              </a:rPr>
              <a:t>rodičovskou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veřejnost</a:t>
            </a:r>
            <a:r>
              <a:rPr lang="en-US" sz="1800" dirty="0">
                <a:latin typeface="Comic Sans MS" panose="030F0702030302020204" pitchFamily="66" charset="0"/>
              </a:rPr>
              <a:t> (</a:t>
            </a:r>
            <a:r>
              <a:rPr lang="en-US" sz="1800" dirty="0" err="1">
                <a:latin typeface="Comic Sans MS" panose="030F0702030302020204" pitchFamily="66" charset="0"/>
              </a:rPr>
              <a:t>před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vstupem</a:t>
            </a:r>
            <a:r>
              <a:rPr lang="en-US" sz="1800" dirty="0">
                <a:latin typeface="Comic Sans MS" panose="030F0702030302020204" pitchFamily="66" charset="0"/>
              </a:rPr>
              <a:t> do </a:t>
            </a:r>
            <a:r>
              <a:rPr lang="en-US" sz="1800" dirty="0" err="1">
                <a:latin typeface="Comic Sans MS" panose="030F0702030302020204" pitchFamily="66" charset="0"/>
              </a:rPr>
              <a:t>základní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školy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na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téma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školní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zralosti</a:t>
            </a:r>
            <a:r>
              <a:rPr lang="en-US" sz="1800" dirty="0">
                <a:latin typeface="Comic Sans MS" panose="030F0702030302020204" pitchFamily="66" charset="0"/>
              </a:rPr>
              <a:t>)</a:t>
            </a:r>
          </a:p>
          <a:p>
            <a:pPr lvl="1" algn="just"/>
            <a:r>
              <a:rPr lang="en-US" sz="1800" dirty="0" err="1">
                <a:latin typeface="Comic Sans MS" panose="030F0702030302020204" pitchFamily="66" charset="0"/>
              </a:rPr>
              <a:t>Speciální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pedagogické</a:t>
            </a:r>
            <a:r>
              <a:rPr lang="en-US" sz="1800" dirty="0">
                <a:latin typeface="Comic Sans MS" panose="030F0702030302020204" pitchFamily="66" charset="0"/>
              </a:rPr>
              <a:t> centrum</a:t>
            </a:r>
          </a:p>
          <a:p>
            <a:pPr lvl="2" algn="just"/>
            <a:r>
              <a:rPr lang="en-US" sz="1800" dirty="0" err="1">
                <a:latin typeface="Comic Sans MS" panose="030F0702030302020204" pitchFamily="66" charset="0"/>
              </a:rPr>
              <a:t>Včasná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diagnostika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pomocí</a:t>
            </a:r>
            <a:r>
              <a:rPr lang="cs-CZ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logopedického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asistenta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2" algn="just"/>
            <a:r>
              <a:rPr lang="en-US" sz="1800" dirty="0" err="1">
                <a:latin typeface="Comic Sans MS" panose="030F0702030302020204" pitchFamily="66" charset="0"/>
              </a:rPr>
              <a:t>Náprava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vad</a:t>
            </a:r>
            <a:r>
              <a:rPr lang="en-US" sz="1800" dirty="0">
                <a:latin typeface="Comic Sans MS" panose="030F0702030302020204" pitchFamily="66" charset="0"/>
              </a:rPr>
              <a:t> s </a:t>
            </a:r>
            <a:r>
              <a:rPr lang="en-US" sz="1800" dirty="0" err="1">
                <a:latin typeface="Comic Sans MS" panose="030F0702030302020204" pitchFamily="66" charset="0"/>
              </a:rPr>
              <a:t>logopedickým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asistentem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3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Obrázek 17" descr="Obsah obrázku osoba, dítě, stojící, skupina&#10;&#10;Popis byl vytvořen automaticky">
            <a:extLst>
              <a:ext uri="{FF2B5EF4-FFF2-40B4-BE49-F238E27FC236}">
                <a16:creationId xmlns:a16="http://schemas.microsoft.com/office/drawing/2014/main" id="{EAEBF1C5-6EBA-43A0-A61A-B4D7126BCB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Zástupný obsah 5" descr="Obsah obrázku sníh, exteriér, lyžování, osoba&#10;&#10;Popis byl vytvořen automaticky">
            <a:extLst>
              <a:ext uri="{FF2B5EF4-FFF2-40B4-BE49-F238E27FC236}">
                <a16:creationId xmlns:a16="http://schemas.microsoft.com/office/drawing/2014/main" id="{A3AC429E-BB39-4BB7-893C-6C2531D0B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14" name="Obrázek 13" descr="Obsah obrázku osoba, interiér, pózování, fotka&#10;&#10;Popis byl vytvořen automaticky">
            <a:extLst>
              <a:ext uri="{FF2B5EF4-FFF2-40B4-BE49-F238E27FC236}">
                <a16:creationId xmlns:a16="http://schemas.microsoft.com/office/drawing/2014/main" id="{67F14F68-1C2F-45AD-8191-2B9B658308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04DCE0-1DDF-4B39-94F3-3C8EFC22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76" y="440859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DALŠÍ AKTIVITY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Zástupný obsah 21" descr="Obsah obrázku osoba, interiér, pózování, fotka&#10;&#10;Popis byl vytvořen automaticky">
            <a:extLst>
              <a:ext uri="{FF2B5EF4-FFF2-40B4-BE49-F238E27FC236}">
                <a16:creationId xmlns:a16="http://schemas.microsoft.com/office/drawing/2014/main" id="{ECA9C3B6-7441-4A1D-80AD-C86D7B778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5ADE42A3-935E-4531-993E-8C567ECAFEF1}"/>
              </a:ext>
            </a:extLst>
          </p:cNvPr>
          <p:cNvSpPr/>
          <p:nvPr/>
        </p:nvSpPr>
        <p:spPr>
          <a:xfrm>
            <a:off x="-122830" y="859809"/>
            <a:ext cx="283326" cy="992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0103D55-63B4-47BC-AE44-720AABA0B374}"/>
              </a:ext>
            </a:extLst>
          </p:cNvPr>
          <p:cNvSpPr/>
          <p:nvPr/>
        </p:nvSpPr>
        <p:spPr>
          <a:xfrm>
            <a:off x="283326" y="2011363"/>
            <a:ext cx="5287419" cy="332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5E5B3D54-6E49-4B79-A8AB-69D6612B9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934" y="2207271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800" dirty="0">
                <a:latin typeface="Comic Sans MS" panose="030F0702030302020204" pitchFamily="66" charset="0"/>
              </a:rPr>
              <a:t>Výlety na konci školního roku</a:t>
            </a:r>
          </a:p>
          <a:p>
            <a:r>
              <a:rPr lang="cs-CZ" sz="1800" dirty="0">
                <a:latin typeface="Comic Sans MS" panose="030F0702030302020204" pitchFamily="66" charset="0"/>
              </a:rPr>
              <a:t>Návštěva blízké hasičské stanice Strašnice</a:t>
            </a:r>
          </a:p>
          <a:p>
            <a:r>
              <a:rPr lang="cs-CZ" sz="1800" dirty="0" err="1">
                <a:latin typeface="Comic Sans MS" panose="030F0702030302020204" pitchFamily="66" charset="0"/>
              </a:rPr>
              <a:t>Tématické</a:t>
            </a:r>
            <a:r>
              <a:rPr lang="cs-CZ" sz="1800" dirty="0">
                <a:latin typeface="Comic Sans MS" panose="030F0702030302020204" pitchFamily="66" charset="0"/>
              </a:rPr>
              <a:t> akce v </a:t>
            </a:r>
            <a:r>
              <a:rPr lang="cs-CZ" sz="1800" dirty="0" err="1">
                <a:latin typeface="Comic Sans MS" panose="030F0702030302020204" pitchFamily="66" charset="0"/>
              </a:rPr>
              <a:t>Toulcově</a:t>
            </a:r>
            <a:r>
              <a:rPr lang="cs-CZ" sz="1800" dirty="0">
                <a:latin typeface="Comic Sans MS" panose="030F0702030302020204" pitchFamily="66" charset="0"/>
              </a:rPr>
              <a:t> dvoře</a:t>
            </a:r>
          </a:p>
          <a:p>
            <a:r>
              <a:rPr lang="cs-CZ" sz="1800" dirty="0">
                <a:latin typeface="Comic Sans MS" panose="030F0702030302020204" pitchFamily="66" charset="0"/>
              </a:rPr>
              <a:t>Mikulášská nadílka a vánoční setkání</a:t>
            </a:r>
          </a:p>
          <a:p>
            <a:r>
              <a:rPr lang="cs-CZ" sz="1800" dirty="0">
                <a:latin typeface="Comic Sans MS" panose="030F0702030302020204" pitchFamily="66" charset="0"/>
              </a:rPr>
              <a:t>Mobilní planetárium, divadelní představení, koncerty pro děti</a:t>
            </a:r>
          </a:p>
          <a:p>
            <a:r>
              <a:rPr lang="cs-CZ" sz="1800" dirty="0">
                <a:latin typeface="Comic Sans MS" panose="030F0702030302020204" pitchFamily="66" charset="0"/>
              </a:rPr>
              <a:t>Zimní školka v přírodě – týdenní pobyt a výuka lyžování s instruktory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C9126B6-196E-46AD-A5AB-9EF9CCE1DE84}"/>
              </a:ext>
            </a:extLst>
          </p:cNvPr>
          <p:cNvSpPr txBox="1"/>
          <p:nvPr/>
        </p:nvSpPr>
        <p:spPr>
          <a:xfrm>
            <a:off x="2011017" y="2336393"/>
            <a:ext cx="8169965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400" dirty="0">
                <a:latin typeface="Comic Sans MS" panose="030F0702030302020204" pitchFamily="66" charset="0"/>
              </a:rPr>
              <a:t>Těšíme se na </a:t>
            </a:r>
            <a:r>
              <a:rPr lang="cs-CZ" sz="3400">
                <a:latin typeface="Comic Sans MS" panose="030F0702030302020204" pitchFamily="66" charset="0"/>
              </a:rPr>
              <a:t>Vás </a:t>
            </a:r>
            <a:endParaRPr lang="cs-CZ" sz="3400" dirty="0">
              <a:latin typeface="Comic Sans MS" panose="030F0702030302020204" pitchFamily="66" charset="0"/>
            </a:endParaRPr>
          </a:p>
          <a:p>
            <a:pPr algn="ctr"/>
            <a:endParaRPr lang="cs-CZ" sz="3400" dirty="0">
              <a:latin typeface="Comic Sans MS" panose="030F0702030302020204" pitchFamily="66" charset="0"/>
            </a:endParaRPr>
          </a:p>
          <a:p>
            <a:pPr algn="ctr"/>
            <a:r>
              <a:rPr lang="cs-CZ" sz="3400" dirty="0">
                <a:latin typeface="Comic Sans MS" panose="030F0702030302020204" pitchFamily="66" charset="0"/>
              </a:rPr>
              <a:t>MŠ Přetlucká </a:t>
            </a:r>
          </a:p>
          <a:p>
            <a:endParaRPr lang="cs-CZ" sz="3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7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2921106-3B12-44B3-AD43-DE6C9901F1CA}"/>
              </a:ext>
            </a:extLst>
          </p:cNvPr>
          <p:cNvSpPr/>
          <p:nvPr/>
        </p:nvSpPr>
        <p:spPr>
          <a:xfrm>
            <a:off x="504967" y="2057919"/>
            <a:ext cx="4981433" cy="371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5D8EA104-293C-4FF3-BD5C-F38C444C6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6313150" cy="11780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CHARAKTERISTIKA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511" y="1325075"/>
            <a:ext cx="5120113" cy="34622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cs-CZ" sz="1800" dirty="0">
                <a:latin typeface="Comic Sans MS" panose="030F0702030302020204" pitchFamily="66" charset="0"/>
              </a:rPr>
              <a:t>Mateřská škola byla postavena jako instituce pro výchovu a vzdělání v 70. letech a nachází se nedaleko metra Skalka. Škola prošla v minulých letech celkovou postupnou rekonstrukcí, technický stav budovy je dnes ve velmi dobrém stavu.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Provoz je zajištěn ve třech třídách v rámci standardního denního provozu od 6</a:t>
            </a:r>
            <a:r>
              <a:rPr lang="cs-CZ" sz="1800" baseline="30000" dirty="0">
                <a:latin typeface="Comic Sans MS" panose="030F0702030302020204" pitchFamily="66" charset="0"/>
              </a:rPr>
              <a:t>30</a:t>
            </a:r>
            <a:r>
              <a:rPr lang="cs-CZ" sz="1800" dirty="0">
                <a:latin typeface="Comic Sans MS" panose="030F0702030302020204" pitchFamily="66" charset="0"/>
              </a:rPr>
              <a:t> do 17</a:t>
            </a:r>
            <a:r>
              <a:rPr lang="cs-CZ" sz="1800" baseline="30000" dirty="0">
                <a:latin typeface="Comic Sans MS" panose="030F0702030302020204" pitchFamily="66" charset="0"/>
              </a:rPr>
              <a:t>00</a:t>
            </a:r>
            <a:r>
              <a:rPr lang="cs-CZ" sz="1800" dirty="0">
                <a:latin typeface="Comic Sans MS" panose="030F0702030302020204" pitchFamily="66" charset="0"/>
              </a:rPr>
              <a:t> h a také ve čtvrté třídě nepřetržitě od pondělí 6</a:t>
            </a:r>
            <a:r>
              <a:rPr lang="cs-CZ" sz="1800" baseline="30000" dirty="0">
                <a:latin typeface="Comic Sans MS" panose="030F0702030302020204" pitchFamily="66" charset="0"/>
              </a:rPr>
              <a:t>30</a:t>
            </a:r>
            <a:r>
              <a:rPr lang="cs-CZ" sz="1800" dirty="0">
                <a:latin typeface="Comic Sans MS" panose="030F0702030302020204" pitchFamily="66" charset="0"/>
              </a:rPr>
              <a:t> do pátku 17</a:t>
            </a:r>
            <a:r>
              <a:rPr lang="cs-CZ" sz="1800" baseline="30000" dirty="0">
                <a:latin typeface="Comic Sans MS" panose="030F0702030302020204" pitchFamily="66" charset="0"/>
              </a:rPr>
              <a:t>00</a:t>
            </a:r>
            <a:r>
              <a:rPr lang="cs-CZ" sz="1800" dirty="0">
                <a:latin typeface="Comic Sans MS" panose="030F0702030302020204" pitchFamily="66" charset="0"/>
              </a:rPr>
              <a:t> h jako internátní provoz. Lze tedy využít i večerní provoz, včetně večeře do 18</a:t>
            </a:r>
            <a:r>
              <a:rPr lang="cs-CZ" sz="1800" baseline="30000" dirty="0">
                <a:latin typeface="Comic Sans MS" panose="030F0702030302020204" pitchFamily="66" charset="0"/>
              </a:rPr>
              <a:t>30</a:t>
            </a:r>
            <a:r>
              <a:rPr lang="cs-CZ" sz="1800" dirty="0">
                <a:latin typeface="Comic Sans MS" panose="030F0702030302020204" pitchFamily="66" charset="0"/>
              </a:rPr>
              <a:t> h. Věkové složení jednotlivých tříd je smíšené, třídy jsou s označením zvířátek - Slůňata, Lvíčata, Myšky a Kuřátka.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Na škole pracuje celkem 20 zaměstnanců, z toho 8 kvalifikovaných pedagogů, v každé třídě asistent pedagoga, 2 asistentky pedagoga pro zajištění večerního a nočního provozu a 5 provozních zaměstnanců.</a:t>
            </a:r>
          </a:p>
        </p:txBody>
      </p:sp>
    </p:spTree>
    <p:extLst>
      <p:ext uri="{BB962C8B-B14F-4D97-AF65-F5344CB8AC3E}">
        <p14:creationId xmlns:p14="http://schemas.microsoft.com/office/powerpoint/2010/main" val="290362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1FE54143-928D-4DEE-A6A4-044A32A25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0952" y="4991059"/>
            <a:ext cx="2723569" cy="18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136" y="332096"/>
            <a:ext cx="10515600" cy="1325563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ŠKOLNÍ VZDĚLÁVACÍ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171" y="1866941"/>
            <a:ext cx="11587657" cy="4351338"/>
          </a:xfrm>
        </p:spPr>
        <p:txBody>
          <a:bodyPr>
            <a:noAutofit/>
          </a:bodyPr>
          <a:lstStyle/>
          <a:p>
            <a:pPr algn="just"/>
            <a:r>
              <a:rPr lang="cs-CZ" sz="1800" dirty="0">
                <a:latin typeface="Comic Sans MS" panose="030F0702030302020204" pitchFamily="66" charset="0"/>
              </a:rPr>
              <a:t>Školní vzdělávací program „</a:t>
            </a:r>
            <a:r>
              <a:rPr lang="cs-CZ" sz="1800" b="1" dirty="0">
                <a:latin typeface="Comic Sans MS" panose="030F0702030302020204" pitchFamily="66" charset="0"/>
              </a:rPr>
              <a:t>S lehkostí motýlka společně rozplétáme složitosti světa</a:t>
            </a:r>
            <a:r>
              <a:rPr lang="cs-CZ" sz="1800" dirty="0">
                <a:latin typeface="Comic Sans MS" panose="030F0702030302020204" pitchFamily="66" charset="0"/>
              </a:rPr>
              <a:t>“ vychází z rámcového programu pro předškolní vzdělávání. Byl zpracován v průběhu školního roku 2004/2005, je každým rokem aktualizován. Naší snahou je nepracovat s tímto dokumentem formálně, chceme, aby byl funkční, odpovídal rámcovému vzdělávacímu programu pro předškolní vzdělávání i filozofii naší mateřské školy. Postupnými obměnami se nám to daří. 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Třídní vzdělávací programy jsou přizpůsobeny věkovému složení v jednotlivých třídách, vzdělávání je rozděleno na starší a mladší děti, podle provozních možností jsou využívány dělené skupiny.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Pro děti s odklady školní docházky je zpracován individuální plán.  V 2. pololetí je s dětmi pracováno podle stimulačního programu </a:t>
            </a:r>
            <a:r>
              <a:rPr lang="cs-CZ" sz="1800" dirty="0" err="1">
                <a:latin typeface="Comic Sans MS" panose="030F0702030302020204" pitchFamily="66" charset="0"/>
              </a:rPr>
              <a:t>Maxík</a:t>
            </a:r>
            <a:r>
              <a:rPr lang="cs-CZ" sz="1800" dirty="0">
                <a:latin typeface="Comic Sans MS" panose="030F0702030302020204" pitchFamily="66" charset="0"/>
              </a:rPr>
              <a:t>. Velmi důležitá je spolupráce s rodiči, každé lekce se proto zúčastňuje i rodič dítěte, následně je třeba domácí procvičování.</a:t>
            </a:r>
          </a:p>
        </p:txBody>
      </p:sp>
    </p:spTree>
    <p:extLst>
      <p:ext uri="{BB962C8B-B14F-4D97-AF65-F5344CB8AC3E}">
        <p14:creationId xmlns:p14="http://schemas.microsoft.com/office/powerpoint/2010/main" val="8166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476" y="38997"/>
            <a:ext cx="5120114" cy="1692794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NAŠE HLAVNÍ CÍLE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B3AF6AA3-11D6-4B1E-A03E-0DF92EEEA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42D04C4-B72C-4566-AD4C-3F48E5846CB7}"/>
              </a:ext>
            </a:extLst>
          </p:cNvPr>
          <p:cNvSpPr/>
          <p:nvPr/>
        </p:nvSpPr>
        <p:spPr>
          <a:xfrm>
            <a:off x="483476" y="2057919"/>
            <a:ext cx="5120113" cy="433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216" y="1341853"/>
            <a:ext cx="5670633" cy="3462228"/>
          </a:xfrm>
        </p:spPr>
        <p:txBody>
          <a:bodyPr>
            <a:noAutofit/>
          </a:bodyPr>
          <a:lstStyle/>
          <a:p>
            <a:pPr algn="just"/>
            <a:r>
              <a:rPr lang="cs-CZ" sz="1800" dirty="0">
                <a:latin typeface="Comic Sans MS" panose="030F0702030302020204" pitchFamily="66" charset="0"/>
              </a:rPr>
              <a:t>hlavním cílem našeho školního programu je vytvořit dětem pohodové podmínky, které napomáhají přirozenému vývoji a vzdělávání 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postupná adaptace při vstupu do mateřské školy společně s rodiči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učíme žít děti s ostatními vrstevníky, umět spolu komunikovat, navazovat kontakty, nacházet mezi </a:t>
            </a:r>
            <a:br>
              <a:rPr lang="cs-CZ" sz="1800" dirty="0">
                <a:latin typeface="Comic Sans MS" panose="030F0702030302020204" pitchFamily="66" charset="0"/>
              </a:rPr>
            </a:br>
            <a:r>
              <a:rPr lang="cs-CZ" sz="1800" dirty="0">
                <a:latin typeface="Comic Sans MS" panose="030F0702030302020204" pitchFamily="66" charset="0"/>
              </a:rPr>
              <a:t>s sebou kamarády pro hru i vzdělávání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přijímat dítě takové jaké je, umožnit mu, aby se cítilo v bezpečí a aby mělo možnost rozvoje po všech stránkách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rozvoj zdravého sebevědomí, které upevňujeme především rozvíjením samostatnosti dětí. Naše pravidlo – „mamko, taťko, to zvládnu sám (oblékání, hygiena, stolování, činnosti)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pozornost je také věnována smyslovému vnímání na základě vlastních prožitků, co si dítě vyzkouší, to si lépe zapamatuje a déle uchovává</a:t>
            </a:r>
          </a:p>
        </p:txBody>
      </p:sp>
    </p:spTree>
    <p:extLst>
      <p:ext uri="{BB962C8B-B14F-4D97-AF65-F5344CB8AC3E}">
        <p14:creationId xmlns:p14="http://schemas.microsoft.com/office/powerpoint/2010/main" val="217568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05AC876-4EE1-4D1B-9183-2D2E8F3B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93" y="-96236"/>
            <a:ext cx="5120114" cy="1692794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NAŠE HLAVNÍ CÍLE:</a:t>
            </a:r>
          </a:p>
        </p:txBody>
      </p:sp>
      <p:pic>
        <p:nvPicPr>
          <p:cNvPr id="4" name="Obrázek 3" descr="Obsah obrázku exteriér, osoba, budova, lidé&#10;&#10;Popis byl vytvořen automaticky">
            <a:extLst>
              <a:ext uri="{FF2B5EF4-FFF2-40B4-BE49-F238E27FC236}">
                <a16:creationId xmlns:a16="http://schemas.microsoft.com/office/drawing/2014/main" id="{AB4A2212-6947-4F49-82A7-75A71A530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FE6F1BC-2552-411E-A8DB-C38CF3E57982}"/>
              </a:ext>
            </a:extLst>
          </p:cNvPr>
          <p:cNvSpPr/>
          <p:nvPr/>
        </p:nvSpPr>
        <p:spPr>
          <a:xfrm>
            <a:off x="532263" y="2057919"/>
            <a:ext cx="4995080" cy="517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476" y="1266961"/>
            <a:ext cx="5305688" cy="3462228"/>
          </a:xfrm>
        </p:spPr>
        <p:txBody>
          <a:bodyPr>
            <a:noAutofit/>
          </a:bodyPr>
          <a:lstStyle/>
          <a:p>
            <a:pPr algn="just"/>
            <a:r>
              <a:rPr lang="cs-CZ" sz="1800" dirty="0">
                <a:latin typeface="Comic Sans MS" panose="030F0702030302020204" pitchFamily="66" charset="0"/>
              </a:rPr>
              <a:t>je zařazován komunikativní ranní kruh, kde se dítě učí vyjadřovat svůj názor a naslouchat druhému (prevence rizikového chování jednotlivců)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učíme děti navazovat kontakty nejen s dětmi, kteří mluví stejnou řečí, ale i s těmi, kterým nerozumíme, a jejich vzhled je odlišný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součástí vzdělávacího programu jsou aktivity zaměřené na pohyb, které podporují zdravý vývoj dítěte po stránce fyzické i psychické 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umožňovat aktivity vycházející z přírody a vše, co je s ní spojováno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naším záměrem je, aby dítě všechny poznatky, které se učí, prožívalo aktivně, radostně a bylo připraveno k úspěšnému zahájení školní docházky </a:t>
            </a:r>
          </a:p>
        </p:txBody>
      </p:sp>
    </p:spTree>
    <p:extLst>
      <p:ext uri="{BB962C8B-B14F-4D97-AF65-F5344CB8AC3E}">
        <p14:creationId xmlns:p14="http://schemas.microsoft.com/office/powerpoint/2010/main" val="403633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859508C-38D1-42C5-A7F4-5FFA02E86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A82034-0259-4A82-ABFA-4059A44CB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299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D16FAF-8765-44E0-AA26-9A6328E8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40" y="186939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VYBAVENOST ŠKOLY</a:t>
            </a:r>
            <a:endParaRPr lang="cs-CZ" sz="3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2B412CB-DF42-4C70-B0B2-43F718916D52}"/>
              </a:ext>
            </a:extLst>
          </p:cNvPr>
          <p:cNvSpPr/>
          <p:nvPr/>
        </p:nvSpPr>
        <p:spPr>
          <a:xfrm>
            <a:off x="-121920" y="859536"/>
            <a:ext cx="249936" cy="1243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478896F-2F1C-45D6-A095-08C393EC804B}"/>
              </a:ext>
            </a:extLst>
          </p:cNvPr>
          <p:cNvSpPr/>
          <p:nvPr/>
        </p:nvSpPr>
        <p:spPr>
          <a:xfrm>
            <a:off x="343949" y="2066544"/>
            <a:ext cx="5259897" cy="31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3D4F7A-E676-441D-8767-2BDFF3AE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8" y="1297504"/>
            <a:ext cx="5081942" cy="3664351"/>
          </a:xfrm>
        </p:spPr>
        <p:txBody>
          <a:bodyPr>
            <a:noAutofit/>
          </a:bodyPr>
          <a:lstStyle/>
          <a:p>
            <a:pPr algn="just"/>
            <a:r>
              <a:rPr lang="cs-CZ" sz="1800" dirty="0">
                <a:latin typeface="Comic Sans MS" panose="030F0702030302020204" pitchFamily="66" charset="0"/>
              </a:rPr>
              <a:t>Vstup do školy je zabezpečen bezpečnostními dveřmi a je umožněn pouze na základě elektronického vrátného. Na každé třídě je instalován kamerový systém. 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Dětem se snažíme vytvořit estetické, líbivé </a:t>
            </a:r>
            <a:br>
              <a:rPr lang="cs-CZ" sz="1800" dirty="0">
                <a:latin typeface="Comic Sans MS" panose="030F0702030302020204" pitchFamily="66" charset="0"/>
              </a:rPr>
            </a:br>
            <a:r>
              <a:rPr lang="cs-CZ" sz="1800" dirty="0">
                <a:latin typeface="Comic Sans MS" panose="030F0702030302020204" pitchFamily="66" charset="0"/>
              </a:rPr>
              <a:t>a smysluplné prostředí, ve kterém jsou vzdělávány. Celkové prostory jsou přiměřené, prostor je rozdělen na různé koutky, kde probíhají tvořivé aktivity. 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Dětský nábytek, tělocvičné nářadí a náčiní </a:t>
            </a:r>
            <a:br>
              <a:rPr lang="cs-CZ" sz="1800" dirty="0">
                <a:latin typeface="Comic Sans MS" panose="030F0702030302020204" pitchFamily="66" charset="0"/>
              </a:rPr>
            </a:br>
            <a:r>
              <a:rPr lang="cs-CZ" sz="1800" dirty="0">
                <a:latin typeface="Comic Sans MS" panose="030F0702030302020204" pitchFamily="66" charset="0"/>
              </a:rPr>
              <a:t>- vše je přizpůsobeno počtu a potřebám dětí, jsou v různých velikostech (odpovídají </a:t>
            </a:r>
            <a:r>
              <a:rPr lang="cs-CZ" sz="1800" dirty="0" err="1">
                <a:latin typeface="Comic Sans MS" panose="030F0702030302020204" pitchFamily="66" charset="0"/>
              </a:rPr>
              <a:t>antropo</a:t>
            </a:r>
            <a:r>
              <a:rPr lang="cs-CZ" sz="1800" dirty="0">
                <a:latin typeface="Comic Sans MS" panose="030F0702030302020204" pitchFamily="66" charset="0"/>
              </a:rPr>
              <a:t>-metrickým požadavkům).</a:t>
            </a:r>
          </a:p>
          <a:p>
            <a:pPr algn="just"/>
            <a:r>
              <a:rPr lang="x-none" sz="1800" dirty="0">
                <a:latin typeface="Comic Sans MS" panose="030F0702030302020204" pitchFamily="66" charset="0"/>
              </a:rPr>
              <a:t>V každé třídě je</a:t>
            </a:r>
            <a:r>
              <a:rPr lang="cs-CZ" sz="1800" dirty="0">
                <a:latin typeface="Comic Sans MS" panose="030F0702030302020204" pitchFamily="66" charset="0"/>
              </a:rPr>
              <a:t> </a:t>
            </a:r>
            <a:r>
              <a:rPr lang="x-none" sz="1800" dirty="0">
                <a:latin typeface="Comic Sans MS" panose="030F0702030302020204" pitchFamily="66" charset="0"/>
              </a:rPr>
              <a:t>instalována interaktivní tabule. Ke vzdělávání slouží programy určené pro předškolní vzdělávání. Využíváme Interaktivní školičku Barevných kamínků a Školka hrou od Edulabu.</a:t>
            </a:r>
            <a:endParaRPr lang="cs-CZ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1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2221C4CF-040A-4D68-8D98-C643593D6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4" y="0"/>
            <a:ext cx="7308974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1" name="Obrázek 20" descr="Obsah obrázku interiér, okno, budova, patro&#10;&#10;Popis byl vytvořen automaticky">
            <a:extLst>
              <a:ext uri="{FF2B5EF4-FFF2-40B4-BE49-F238E27FC236}">
                <a16:creationId xmlns:a16="http://schemas.microsoft.com/office/drawing/2014/main" id="{52DA045A-54CC-41AF-88D2-100332B776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8B73F4-A656-4A41-B7AC-C5539E73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04" y="324818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VYBAVENOST ŠKOLY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1BCE62C0-50E2-40B3-8ECF-0F1F985176AE}"/>
              </a:ext>
            </a:extLst>
          </p:cNvPr>
          <p:cNvSpPr/>
          <p:nvPr/>
        </p:nvSpPr>
        <p:spPr>
          <a:xfrm>
            <a:off x="-132080" y="985520"/>
            <a:ext cx="260096" cy="820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53809C4E-304D-4BEC-96AC-BAFE84C13E38}"/>
              </a:ext>
            </a:extLst>
          </p:cNvPr>
          <p:cNvSpPr/>
          <p:nvPr/>
        </p:nvSpPr>
        <p:spPr>
          <a:xfrm>
            <a:off x="260059" y="2103120"/>
            <a:ext cx="5217952" cy="299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8DCEA1-256E-43C5-B7D2-1AE36AF21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17" y="1696418"/>
            <a:ext cx="4832803" cy="3664351"/>
          </a:xfrm>
        </p:spPr>
        <p:txBody>
          <a:bodyPr>
            <a:normAutofit/>
          </a:bodyPr>
          <a:lstStyle/>
          <a:p>
            <a:pPr algn="just"/>
            <a:r>
              <a:rPr lang="cs-CZ" sz="1800" dirty="0">
                <a:latin typeface="Comic Sans MS" panose="030F0702030302020204" pitchFamily="66" charset="0"/>
              </a:rPr>
              <a:t>Umývárna a WC jsou řešeny tak, aby zabezpečovaly dostatečný dohled na děti (skleněná výplň mezi třídou a hygienickým zařízením). V umývárně má každé dítě vlastní věšák na ručník, hřeben, kelímek na čištění zubů.</a:t>
            </a:r>
          </a:p>
          <a:p>
            <a:pPr algn="just"/>
            <a:r>
              <a:rPr lang="cs-CZ" sz="1800" dirty="0">
                <a:latin typeface="Comic Sans MS" panose="030F0702030302020204" pitchFamily="66" charset="0"/>
              </a:rPr>
              <a:t>V rámci prevence zubního kazu se děti v naší MŠ seznamují se správnou technikou čištění zubů, pravidelně si zuby čistí po obědě.</a:t>
            </a:r>
          </a:p>
          <a:p>
            <a:pPr algn="just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590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931D83-E308-4D63-85D9-E6ABE9EC2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Obrázek 4" descr="Obsah obrázku interiér, strop, kuchyně, místnost&#10;&#10;Popis byl vytvořen automaticky">
            <a:extLst>
              <a:ext uri="{FF2B5EF4-FFF2-40B4-BE49-F238E27FC236}">
                <a16:creationId xmlns:a16="http://schemas.microsoft.com/office/drawing/2014/main" id="{E7D5A89A-243D-4815-A38C-9B4945AC7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200" y="329179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VYBAVENOST ŠKOLY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D8FC8DC-D457-497F-B05E-2A5D8F996D56}"/>
              </a:ext>
            </a:extLst>
          </p:cNvPr>
          <p:cNvSpPr/>
          <p:nvPr/>
        </p:nvSpPr>
        <p:spPr>
          <a:xfrm>
            <a:off x="415200" y="1947002"/>
            <a:ext cx="5120113" cy="41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543" y="1572763"/>
            <a:ext cx="4832803" cy="3664351"/>
          </a:xfrm>
        </p:spPr>
        <p:txBody>
          <a:bodyPr>
            <a:noAutofit/>
          </a:bodyPr>
          <a:lstStyle/>
          <a:p>
            <a:pPr algn="just"/>
            <a:r>
              <a:rPr lang="cs-CZ" sz="1800" dirty="0">
                <a:latin typeface="Comic Sans MS" panose="030F0702030302020204" pitchFamily="66" charset="0"/>
              </a:rPr>
              <a:t>Interiéry tříd jsou vybaveny dostatečným množstvím hraček, didaktických a učebních pomůcek, které děti využívají při hře, individuální </a:t>
            </a:r>
            <a:br>
              <a:rPr lang="cs-CZ" sz="1800" dirty="0">
                <a:latin typeface="Comic Sans MS" panose="030F0702030302020204" pitchFamily="66" charset="0"/>
              </a:rPr>
            </a:br>
            <a:r>
              <a:rPr lang="cs-CZ" sz="1800" dirty="0">
                <a:latin typeface="Comic Sans MS" panose="030F0702030302020204" pitchFamily="66" charset="0"/>
              </a:rPr>
              <a:t>i skupinové činnosti. Při nákupu se snažíme volit výběr hraček podle vzdělávacího a estetického  pravidla - ocenění správná hračka, nezávadnost, kvalitní plast, či dřevo. </a:t>
            </a:r>
          </a:p>
          <a:p>
            <a:pPr algn="just"/>
            <a:r>
              <a:rPr lang="x-none" sz="1800" dirty="0">
                <a:latin typeface="Comic Sans MS" panose="030F0702030302020204" pitchFamily="66" charset="0"/>
              </a:rPr>
              <a:t>Pro hudební činnost je v  každé třídě k dispozici klavír a rytmické nástroje.</a:t>
            </a:r>
            <a:endParaRPr lang="cs-CZ" sz="1800" dirty="0">
              <a:latin typeface="Comic Sans MS" panose="030F0702030302020204" pitchFamily="66" charset="0"/>
            </a:endParaRPr>
          </a:p>
          <a:p>
            <a:pPr algn="just"/>
            <a:r>
              <a:rPr lang="x-none" sz="1800" dirty="0">
                <a:latin typeface="Comic Sans MS" panose="030F0702030302020204" pitchFamily="66" charset="0"/>
              </a:rPr>
              <a:t>Pro výtvarné a pracovní činnosti slouží v každé třídě pracovní stolek, kde děti mohou zanechat a v průběhu dne dokončit svoji činnost. Výtvarný pracovní materiál je umístěn u pracovního stolku </a:t>
            </a:r>
            <a:br>
              <a:rPr lang="cs-CZ" sz="1800" dirty="0">
                <a:latin typeface="Comic Sans MS" panose="030F0702030302020204" pitchFamily="66" charset="0"/>
              </a:rPr>
            </a:br>
            <a:r>
              <a:rPr lang="x-none" sz="1800" dirty="0">
                <a:latin typeface="Comic Sans MS" panose="030F0702030302020204" pitchFamily="66" charset="0"/>
              </a:rPr>
              <a:t>a je průběžně obměňován a doplňován.</a:t>
            </a:r>
            <a:endParaRPr lang="cs-CZ" sz="1800" dirty="0">
              <a:latin typeface="Comic Sans MS" panose="030F0702030302020204" pitchFamily="66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6B62B4D-113C-4B9B-90AE-4E7B93B5617A}"/>
              </a:ext>
            </a:extLst>
          </p:cNvPr>
          <p:cNvSpPr/>
          <p:nvPr/>
        </p:nvSpPr>
        <p:spPr>
          <a:xfrm>
            <a:off x="-136820" y="1005840"/>
            <a:ext cx="370500" cy="941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6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70527D-13D3-4047-9FF5-DD770D80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Obrázek 4" descr="Obsah obrázku patro, interiér, život, místnost&#10;&#10;Popis byl vytvořen automaticky">
            <a:extLst>
              <a:ext uri="{FF2B5EF4-FFF2-40B4-BE49-F238E27FC236}">
                <a16:creationId xmlns:a16="http://schemas.microsoft.com/office/drawing/2014/main" id="{253F68D6-C933-42DA-95E5-7367A7291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211" y="411480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Comic Sans MS" panose="030F0702030302020204" pitchFamily="66" charset="0"/>
              </a:rPr>
              <a:t>VYBAVENOST ŠKOLY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E6EAF6-C9BF-4E9B-9B45-1A00483DDD48}"/>
              </a:ext>
            </a:extLst>
          </p:cNvPr>
          <p:cNvSpPr/>
          <p:nvPr/>
        </p:nvSpPr>
        <p:spPr>
          <a:xfrm>
            <a:off x="433253" y="1931617"/>
            <a:ext cx="4908331" cy="422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252" y="1596825"/>
            <a:ext cx="4832803" cy="3664351"/>
          </a:xfrm>
        </p:spPr>
        <p:txBody>
          <a:bodyPr>
            <a:noAutofit/>
          </a:bodyPr>
          <a:lstStyle/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Na odpolední odpočinek a spánek má každé dítě svoje lehátko s molitanovou podložkou (pro zachování tepelné pohody) a hypoalergenní lůžkoviny, které se ukládají po spánku do skříně s větratelným otvorem. </a:t>
            </a:r>
            <a:endParaRPr lang="cs-CZ" sz="1800" dirty="0">
              <a:latin typeface="Comic Sans MS" panose="030F0702030302020204" pitchFamily="66" charset="0"/>
            </a:endParaRPr>
          </a:p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V denním programu je respektována individuální potřeba spánku a odpočinku jednotlivých dětí.</a:t>
            </a:r>
            <a:r>
              <a:rPr lang="cs-CZ" sz="1800" dirty="0">
                <a:latin typeface="Comic Sans MS" panose="030F0702030302020204" pitchFamily="66" charset="0"/>
              </a:rPr>
              <a:t> </a:t>
            </a:r>
            <a:r>
              <a:rPr lang="x-none" sz="1800" dirty="0">
                <a:latin typeface="Comic Sans MS" panose="030F0702030302020204" pitchFamily="66" charset="0"/>
              </a:rPr>
              <a:t>Děti do spánku nenutíme. Dětem, které neusnou nebo spí jen krátce, nabízíme další klidový program (prohlížení knih, didaktické hry, puzzle, diagnostika, portfolio).</a:t>
            </a:r>
            <a:endParaRPr lang="cs-CZ" sz="1800" dirty="0">
              <a:latin typeface="Comic Sans MS" panose="030F0702030302020204" pitchFamily="66" charset="0"/>
            </a:endParaRPr>
          </a:p>
          <a:p>
            <a:pPr lvl="0" algn="just"/>
            <a:r>
              <a:rPr lang="x-none" sz="1800" dirty="0">
                <a:latin typeface="Comic Sans MS" panose="030F0702030302020204" pitchFamily="66" charset="0"/>
              </a:rPr>
              <a:t>Předškolní děti mají po krátkém odpočinku další doplňkové aktivity </a:t>
            </a:r>
            <a:r>
              <a:rPr lang="cs-CZ" sz="1800" dirty="0">
                <a:latin typeface="Comic Sans MS" panose="030F0702030302020204" pitchFamily="66" charset="0"/>
              </a:rPr>
              <a:t>– </a:t>
            </a:r>
            <a:r>
              <a:rPr lang="x-none" sz="1800" dirty="0">
                <a:latin typeface="Comic Sans MS" panose="030F0702030302020204" pitchFamily="66" charset="0"/>
              </a:rPr>
              <a:t>logopedie</a:t>
            </a:r>
            <a:r>
              <a:rPr lang="cs-CZ" sz="1800" dirty="0">
                <a:latin typeface="Comic Sans MS" panose="030F0702030302020204" pitchFamily="66" charset="0"/>
              </a:rPr>
              <a:t>, rozvoj grafomotoriky – pracovní listy</a:t>
            </a:r>
            <a:r>
              <a:rPr lang="x-none" sz="1800" dirty="0">
                <a:latin typeface="Comic Sans MS" panose="030F0702030302020204" pitchFamily="66" charset="0"/>
              </a:rPr>
              <a:t>. </a:t>
            </a:r>
            <a:endParaRPr lang="cs-CZ" sz="1800" dirty="0">
              <a:latin typeface="Comic Sans MS" panose="030F0702030302020204" pitchFamily="66" charset="0"/>
            </a:endParaRPr>
          </a:p>
          <a:p>
            <a:pPr lvl="0" algn="just"/>
            <a:endParaRPr lang="cs-CZ" sz="1800" dirty="0">
              <a:latin typeface="Comic Sans MS" panose="030F0702030302020204" pitchFamily="66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E110114-389C-478D-85F4-91823AD53E84}"/>
              </a:ext>
            </a:extLst>
          </p:cNvPr>
          <p:cNvSpPr/>
          <p:nvPr/>
        </p:nvSpPr>
        <p:spPr>
          <a:xfrm>
            <a:off x="-75501" y="989901"/>
            <a:ext cx="279490" cy="90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63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1738</Words>
  <Application>Microsoft Macintosh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VÍTEJTE U NÁS V MATEŘSKÉ ŠKOLE</vt:lpstr>
      <vt:lpstr>CHARAKTERISTIKA ŠKOLY</vt:lpstr>
      <vt:lpstr>ŠKOLNÍ VZDĚLÁVACÍ PROGRAM</vt:lpstr>
      <vt:lpstr>NAŠE HLAVNÍ CÍLE</vt:lpstr>
      <vt:lpstr>NAŠE HLAVNÍ CÍLE:</vt:lpstr>
      <vt:lpstr>VYBAVENOST ŠKOLY</vt:lpstr>
      <vt:lpstr>VYBAVENOST ŠKOLY</vt:lpstr>
      <vt:lpstr>VYBAVENOST ŠKOLY</vt:lpstr>
      <vt:lpstr>VYBAVENOST ŠKOLY</vt:lpstr>
      <vt:lpstr>VYBAVENOST ŠKOLY</vt:lpstr>
      <vt:lpstr>VYBAVENOST ŠKOLY</vt:lpstr>
      <vt:lpstr>ZÁJMOVÁ ČINNOST</vt:lpstr>
      <vt:lpstr>VYBAVENOST ŠKOLY</vt:lpstr>
      <vt:lpstr>ŽIVOTOSPRÁVA</vt:lpstr>
      <vt:lpstr>FORMY SPOLUPRÁCE</vt:lpstr>
      <vt:lpstr>FORMY SPOLUPRÁCE</vt:lpstr>
      <vt:lpstr>FORMY SPOLUPRÁCE</vt:lpstr>
      <vt:lpstr>DALŠÍ AKTIVITY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DNU OTEVŘENÝCH DVEŘÍ</dc:title>
  <dc:creator>Kristýna Vavrušova</dc:creator>
  <cp:lastModifiedBy>David Janulik</cp:lastModifiedBy>
  <cp:revision>3</cp:revision>
  <dcterms:created xsi:type="dcterms:W3CDTF">2020-05-15T12:47:46Z</dcterms:created>
  <dcterms:modified xsi:type="dcterms:W3CDTF">2020-05-21T07:45:25Z</dcterms:modified>
</cp:coreProperties>
</file>