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77" r:id="rId4"/>
    <p:sldId id="314" r:id="rId5"/>
    <p:sldId id="315" r:id="rId6"/>
    <p:sldId id="260" r:id="rId7"/>
    <p:sldId id="311" r:id="rId8"/>
    <p:sldId id="261" r:id="rId9"/>
    <p:sldId id="306" r:id="rId10"/>
    <p:sldId id="313" r:id="rId11"/>
    <p:sldId id="309" r:id="rId12"/>
    <p:sldId id="312" r:id="rId13"/>
    <p:sldId id="310" r:id="rId14"/>
    <p:sldId id="307" r:id="rId15"/>
    <p:sldId id="308" r:id="rId16"/>
    <p:sldId id="316" r:id="rId17"/>
    <p:sldId id="317" r:id="rId18"/>
    <p:sldId id="318" r:id="rId19"/>
    <p:sldId id="319" r:id="rId20"/>
    <p:sldId id="334" r:id="rId21"/>
    <p:sldId id="330" r:id="rId22"/>
    <p:sldId id="320" r:id="rId23"/>
    <p:sldId id="321" r:id="rId24"/>
    <p:sldId id="322" r:id="rId25"/>
    <p:sldId id="335" r:id="rId26"/>
    <p:sldId id="336" r:id="rId27"/>
    <p:sldId id="323" r:id="rId28"/>
    <p:sldId id="337" r:id="rId29"/>
    <p:sldId id="324" r:id="rId30"/>
    <p:sldId id="329" r:id="rId31"/>
    <p:sldId id="325" r:id="rId32"/>
    <p:sldId id="326" r:id="rId33"/>
    <p:sldId id="327" r:id="rId34"/>
    <p:sldId id="328" r:id="rId35"/>
    <p:sldId id="338" r:id="rId36"/>
    <p:sldId id="331" r:id="rId37"/>
    <p:sldId id="332" r:id="rId38"/>
    <p:sldId id="333" r:id="rId39"/>
    <p:sldId id="339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641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B3D4-01CF-4ACB-AA5F-80BA02C1707B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1973-0F51-44A6-AC51-2F5FDB6955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43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EF1DD-4B77-4628-BE7B-E86885A2003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EF1DD-4B77-4628-BE7B-E86885A2003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5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9" y="-11811"/>
            <a:ext cx="3275372" cy="65673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04" y="73398"/>
            <a:ext cx="486318" cy="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03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98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7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28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41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85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53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14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23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CCA8-2BE8-4D56-8EE9-D9A1C85B04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68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64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1C25-95F9-4999-8BE4-CA8F71B1992E}" type="datetimeFigureOut">
              <a:rPr lang="cs-CZ" smtClean="0"/>
              <a:t>21.01.2020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28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Prezentace anglických škol</a:t>
            </a:r>
            <a:br>
              <a:rPr lang="cs-CZ" dirty="0"/>
            </a:br>
            <a:r>
              <a:rPr lang="cs-CZ" sz="2200" dirty="0"/>
              <a:t>27. 10. - 30. 10. 2019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/>
              <a:t>Jaroslava </a:t>
            </a:r>
            <a:r>
              <a:rPr lang="cs-CZ" dirty="0" err="1"/>
              <a:t>Hodoušová</a:t>
            </a:r>
            <a:endParaRPr lang="cs-CZ" dirty="0"/>
          </a:p>
          <a:p>
            <a:r>
              <a:rPr lang="cs-CZ" dirty="0"/>
              <a:t>Kristýna Vavrušová</a:t>
            </a:r>
          </a:p>
        </p:txBody>
      </p:sp>
    </p:spTree>
    <p:extLst>
      <p:ext uri="{BB962C8B-B14F-4D97-AF65-F5344CB8AC3E}">
        <p14:creationId xmlns:p14="http://schemas.microsoft.com/office/powerpoint/2010/main" val="327636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3.googleusercontent.com/WLRJc3IVl5rEvm9nEX387Yfvu9ZCI4mu-hJ-DVmUFaJoZCm0g4whXYzXYC-9MEQRI5wgxYp_e-CX1JNmuKAkdTbYQZVg62L32ibMSz3WHTCBZh0rHtJBiquW1_XcO3ArSJ3b4m1U1oyzqeIUh0QuFxrJY64K5_HbDLff_-Tgp-qTU5qB9yL2kKKRX8tG1ZB1sYXJazpjAhHjLYESDA1TMdWpAwh6m2-5jsCaLkD3ONt1B0PePAIr5ltYnf2doIuIk3wi-herq89p7h-gexd1QaGF9VeynWDKyBzPBNbZQLWPd0X2lskr3jS1hztiVxvj2YkcZH6s1EqJY7-9XJInwk1FWne6Mhja4MGdKo5dQcK3ZJ9nO9YqpWeMnBcDBRZ7H5rh8aRSig2Wss1Se8Uih8CcX_-ohYxqE1CUoERdS_NgOWCBncrOIyoRxCh9q4mEprRyEzwVCXVTQOeOcD5BgXpAYgPeJhs74p2k84f5YJ5ye5Ad23KhxZp2sssxzbVvKVUwhu2Zj5YnZbasBBc1JUTPpuT69rWsGFWB6b-t9Y_2KRDx1-Nc9EEm58ewXp9sLi0-H78jwd-igaX0ZKqXsZHDy8usAfEtiB4YBO3xYH3xjJ9rsW6eQRo3ZAM8C-_riPe7REpBcgdWErpuvuZKscvbyV1eZ7BAjLwGdPtkbCSz2tJ0XMcPgn8A9MAz2rIhYStWQVeNEKhXIdX_F-o4cTvSss-ikrd3ieMf-OS20J2tB_M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84" y="1858399"/>
            <a:ext cx="9746929" cy="47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518BC5-4800-4DAD-AADE-CA36ABADFE0E}"/>
              </a:ext>
            </a:extLst>
          </p:cNvPr>
          <p:cNvSpPr txBox="1"/>
          <p:nvPr/>
        </p:nvSpPr>
        <p:spPr>
          <a:xfrm>
            <a:off x="186431" y="497150"/>
            <a:ext cx="117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Jídelna a druhá místnost herny (výtvarný koutek, koberec, stolky s výukovým materiálem)</a:t>
            </a:r>
          </a:p>
        </p:txBody>
      </p:sp>
    </p:spTree>
    <p:extLst>
      <p:ext uri="{BB962C8B-B14F-4D97-AF65-F5344CB8AC3E}">
        <p14:creationId xmlns:p14="http://schemas.microsoft.com/office/powerpoint/2010/main" val="271714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NyQvTAc3p4OzQnjIOiK-QMnO8Oo1KhCNxAOZay3ZiJWRRLK1ME6MefSRfJyGuesJzACuLkxYLuNs4DR0pv9tPWwQos7oJpZCwR3ZKOMsQWNzGZJEbeQLRXURXa197YzxgmmpnYBJArA0MUK9F9-Z8L3OHh30cH6k5HJ7dUxDFCnjuZ8fr5C3dZGZ62jfVGf6crt2-EOE452-a1RQuLRm1zANXa9VR8qjbZJmQdzG3aORFsmM4wkyAuWZQ2UlwWGOiJGZjmmmZJ2xfrIuMlkv7zzi2eY-K2BgSzWUug2wOvrBBWSSSp68oLmqbOJcuCycvY9Kn1fnKH07HiNDh3-qhwKsue_bzMPoPHUOeabP9yqEzRJ4uo6xk3ivlXC34-fHBaIIU3e-jGCaAkznbT4_2CoPpVH6GZ0tOhblSYECP-DXX5Wnc0iDwvaa5d0AhOYNiZ_hfYsb6LXSXqdKLGqOBrGK9L1uYZtJFaVsA65qiV78C7vunhTi8PAEqh-FqBGCuN-XWMPa1XuYQEPqGHMXON-0gSAmF4tlgqfq6vEmXdeSlPlzubpO23ii5uQsNlkxmyCSxUQLZ-PM010O20IoBHiOUt8Uiyk4rAi5HCVFqT6AZ2upJcdBY42O5hfHlr0gnHxtI8G7jFOEyFlfxjqWoaBgLU-pRjZqukYy_6RxwPBAXx-t-IJXoS6x_hMFgUgQIhnBa4d2tCjbPl-T1aFEgaP14vPw5IhZi3iL84QgOcljs7k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5" y="184582"/>
            <a:ext cx="7882346" cy="38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fcWnabV-TvjT0Y0CTMb_2UriGxNvbTJmxDlhHiZEwC5BoNc_uH-L-_ozScYFVzgh8Od6plZLxnQFy1E-06KGaJ3LdUSXt5edlcn6sgzQej6KBQ0BvxcLsCoNJd5Kp55zbqCI2VzZiPaAWN333P3Rw7Q6on9s2xcobHOeoi7sBt9LOHThpbZG40qhNf9NPlel2cob1cGkPRh-24JlHviPluKTA-PgMqccRpxbzxaOqPULIj9Os67mZXT9EKiu6k-lS0Oh1quUX2SyD7eiEKlyjYw_jd-3xT30gdKb-X6bYENt20o7ua_Nd2qZvtuDAhH7Gze8LPD8EQWKt1vKmzlDqkbvWHnC-KHKNZl0iFXvKQbZujJa1wDZsEZAIMyXOLHAbeojFuL7Ltugdm8FEI4Tze_QBUlKQdmFF_YukEYupL7131woNequVKMEsj1TBSCR2PrQBI4Hv6L0YbbwBhlX1TDSrL_7Af9zoK1o8wRQOR5Zqf0m-5GO1qE_Imhr3sSlP8vDqWqUa6vw_NREa71vYWhPqD2avrP1D5L0RIfj062uFdxd0XoNBl0o3t5aL76mKJDaUTI4GslxOwwzta3g4wLgowt52y7FLz1RNdzXmNQZRstHiYsPy5Fvxhk6f8yfnAydd3H4ZzF-V10iQ3HEFn3dXHr_tP2cWFjlwxbGwgRS8xcBtKOfr0u6VE9a6GKWUgjHg2boMWK6eMu4Mzeb86P2QjvOmMH6V_v6UG0ZvVVD3Rk=w1351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58" y="2900073"/>
            <a:ext cx="7910834" cy="38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3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3VapNg-XJkzMZ7-4-Ieu3i8fKczaHyrhu_dhe3oAfKEwFV_hwwWYKNyrcQbOmd3vNLm5QKP9d6DiPDGF0RF3Mi4LsA4wf7vhgqYZh6IgCsHs_7NK59NN8OV4ds4bRrrUtWoxeZg6MExHNNaOZbt_gOBUBWi-l3uRroUGJ6XXrJ73rC3Ld3u8IYOUULgE8LuOFMwxqRTOLtsltmXixfMClMblMGebX7bfOcV2LBhX8VbMF4p9EBF3OOc7ccsb476jw4OToUU8YTLy7cyKY2Eu9Cu40ol8nn1R9w7k9TIXC-s58uZJ3xqyjTfMb8FuHIl77cDSKMXb6kT_sUtDNQ0uZjPv1xD8bF9xSr4Hk4bFa-jV846veRl4Q-nArsosRd3g5GUC2ugQXC81e25_Ua3y_MFPb-8tZ8utcPFt9zs04MDmNOzsDt09OCS8_PU4KdToL_B8DLV0fDKTc8YrSNiPr8HTO71jpxyDjRe6aFpGbXhrgVFO0_M-0C6eaFcx05aZKFHfIBDHeGkoTHRZFVbCBmZh_B8QldX9nLyuLgiRs8htaKi-T0JC5pLIgG3yp41fPicS933UV_disrXXNYraJ-YVHBtYUjoPWk6maUbtshTkLU6nyWcPtNkngrpFsnMt-HygVklzklplk6nuaJC-Zy5ja7_3aMCxq80eV3JD9_JdUHUz_Rwp3NSjFK_M_3_PDyAWIJCciZr0_DeaHS3l8QDj81y_wSJc9eYsuq393p4267o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1" y="1521507"/>
            <a:ext cx="10463196" cy="508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892F73-18CB-4D18-832F-8BD905CED628}"/>
              </a:ext>
            </a:extLst>
          </p:cNvPr>
          <p:cNvSpPr txBox="1"/>
          <p:nvPr/>
        </p:nvSpPr>
        <p:spPr>
          <a:xfrm>
            <a:off x="864402" y="639193"/>
            <a:ext cx="10463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Zabudované skříně s výtvarnými potřebami a vzdělávacími materiály</a:t>
            </a:r>
          </a:p>
        </p:txBody>
      </p:sp>
    </p:spTree>
    <p:extLst>
      <p:ext uri="{BB962C8B-B14F-4D97-AF65-F5344CB8AC3E}">
        <p14:creationId xmlns:p14="http://schemas.microsoft.com/office/powerpoint/2010/main" val="63501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3.googleusercontent.com/G28gfiX0bD3TnRS-whizb6VG5-VDXO5BWXXiY6IcquMkF93-Bo44eTRlZxiE5rEFZVsN-sPKt2_Ss3pJf5zvJCJjG_5n9N1KeN5TgZ-iN8H4Gj3ET9dMG0oMt8lOr48XzYQCUxV3JHXRx_jhW2ePItl9waaKUzBRmGxjm1rPa9Z_FpFVbPqbvcFv9roAA3BfIc51YvkGpUzuF_Baz8vR9JgIwSF6OBlAEbFs799o63X0x5BI0RKtPuEPF7qRB6DNUngc_I6JZ-lO4pcTtxrZ85hSIIGy_c6iLujeVlswfvW6Re2tUCpVoFCILFKYSWqKgVII2DwroWJ8GCz1vb1Aol3ROP5OErdbMtdjI-_aLvIH6g1fSv1I8s1Iwd4AVSk4auZhGNKbLYZOeugJI2tUp5EOIK5OVxiqlGeVYL46O7RQF_RkIH12kFkWiWHxooqMf4mgfQRDZJ096cDPL1DiO8uxwFnD1Q2TP7CTob5Xcabc42XdX4JYsalpnrrF-iH_xEf_fDcwQQPSetX6648q7Ef-6CuWCs5hZ9nCwo5Fn4vFKHpKMMEgvGcnbzFCkcXs92wRyiqRuQOBJGMvA5ZJeKxl6hJxqkPIC7z_WFCoNNNJZVMoqZKEdxJ0RJigOnSOSLJHod5t9YVALGy9MMEbjl_ZQmC1zmofnjRkXlVFrrI6sWXrNovdxlEUBLcSqzNqDOzPAOOeVjxXUxg8SlzGrjsE38SYjfpgpY9Oajqw_I0wc84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8" y="184583"/>
            <a:ext cx="8338173" cy="40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ON0d1OSdHUI5pDm0wg8eKlvrhHy-0582TGBHJyPldD4rVK-zMm4aOR4kye0BNodefLOENrRW-iVJbkVDqS_e7sv1q-VjyhAu1YPsip1gmErZM7TJkFD86am-jDtiJpnoBVSSL610KTIyTTAd3CeJPqhajKrya4VNKHoTUA17cZVe2KFda2oBDJur1Nwzx_IbR5KU6dL0Um-9Vc9acx8g6pmW7yjfSmb8tPKBkmg_OiFiVs0EmNLNTEO-Sm2FrncFGiWLd7EnObScHXJPb4RBzfewVB5jy7T7TU5nDNMvD5Ay2Dph2yzcwQYJpVmKYa_-txDbrRbAXLCf8Cc07XnKtP4PmszxYAtpYpdRG38TESNZVf4C1i_ZX27VY6j0RZUwKuK9SgmK4SNffy94T-PzQLZ6wy7l6P5DjKJzmTWPF3Mt-geHzcsCuV4mASXgDs7hLE4Z8hT1LYRQwpLE9YN-fjWBA7cfQpgeMxGqt47OnJLNia2uVsmQrubAyWAzk3KI9k0e985hKWMIheXsdrZRA-muCwKEldvIcoQRTvlMiGvPxWA4-t_3A4nLqb_tk98hg8uZelb0_QYivYm2ZOjXn4iZgZLg9SBzizhqCj10B0qvhc7Lckvze7vn1rvioi_d7qNTrAIZ5E3kO8CMQ4O-YJY2jaqEwGtzxM3-VlL6R-oak7T4QVVFLA_psbvTNMhLw6lz6NA68oVF5xJ0XUuQaP_rClYl4ewgW2kOj9BWn29CmJw=w1351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29" y="2664547"/>
            <a:ext cx="8338173" cy="40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84E376F-ECCB-4E0A-99D7-D79F11F079BE}"/>
              </a:ext>
            </a:extLst>
          </p:cNvPr>
          <p:cNvSpPr txBox="1"/>
          <p:nvPr/>
        </p:nvSpPr>
        <p:spPr>
          <a:xfrm>
            <a:off x="8851037" y="363984"/>
            <a:ext cx="28763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Třetí místnost, která slouží i pro kostelní setkávání a mše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20FE90F-5FB1-4E0D-9D45-CED409A3B312}"/>
              </a:ext>
            </a:extLst>
          </p:cNvPr>
          <p:cNvSpPr txBox="1"/>
          <p:nvPr/>
        </p:nvSpPr>
        <p:spPr>
          <a:xfrm>
            <a:off x="342881" y="4394447"/>
            <a:ext cx="3213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Ohrazený koutek s výukovou gramotnosti a dřevěné stavebnice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3912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8sXt-hq0MqLq6kW1KbIk3Z2ohqf-QC9lDPd0j2htMItP_bQ63iJgJU_vK6_tVYhYu3Pi2sFHMLgoj2gJYyX9dFocpvTpUHQGEYM2MAlPt8zomnRsN0MvVjcCJACG-aqNuI_ol4kJ05DGS00ZUx_SZAYyrNxjr27psPfFVSQypzGvAIgJmWBFkfgCOX0y3oR8jN2QKerVu83KctCf6U5XAgl09BxAI30NbGdT523luNFf6GT5bE290_9ocBbKnxs4S0uHwWGJTM4XF9iv2tI37jTJfemZLhO02iPiAnWqtmJA3zpy7dS310F-r9frF9tsB9IKiObl712lrnxNTKduKJZGMMEAbeQo76c7BNVoyQQ6O8OBc5kUzgUQvuFozbd4m6Vnd4f_6Sh6fClxllSol1QcHIjZvHnhTMGib3Ubq_fjChyhsUnh_Rxmsf_uNufKgbVr8Ltq5Ek-cFnit2a9pBAUyBtAOwJZPAUFbUSkPsHYbL3ADar5-71kp15_gRue1jZMEu7f5J5DXsERFGc_2w6H1-m-HuSE6xo0h38DHDFUk62v6nyfOjgs4fHECTeXL6hr-tG7dHbe9EKMDA189xtO62ts8z9pLZPkXzOFagLStvB3QkxPr7WIeztiyP8ddSJQDCEj0g3aopzjk0E91IqvHsnoaDK8AKWsmA52W4EwWoa_CCO96Gax-u558q9j4uuZlUMgTrux_U8JomWeb5UtmYDXD1OSRyQcDUwxp_ZQCWg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11" y="1611299"/>
            <a:ext cx="10306220" cy="501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0C751C-5D70-47DF-AD23-FE5C17E36058}"/>
              </a:ext>
            </a:extLst>
          </p:cNvPr>
          <p:cNvSpPr txBox="1"/>
          <p:nvPr/>
        </p:nvSpPr>
        <p:spPr>
          <a:xfrm>
            <a:off x="772358" y="390618"/>
            <a:ext cx="10173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Sociální zařízení – jeden záchod běžné velikosti, stupátko, nočníky a přebalovací pult</a:t>
            </a:r>
          </a:p>
        </p:txBody>
      </p:sp>
    </p:spTree>
    <p:extLst>
      <p:ext uri="{BB962C8B-B14F-4D97-AF65-F5344CB8AC3E}">
        <p14:creationId xmlns:p14="http://schemas.microsoft.com/office/powerpoint/2010/main" val="82976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gq0Nz2WFtKN-smoqtTEN3CkAf0GGpsgN8aoJiombRu76wejz9jpmkvQOeEC8uBkKexukckc85moD8-Ck9SyJp2LRqQiUw-qhP3NIlAlZk2Umm5mLmvI-8bufDs-lX3xZUG2ZU476hO06ZKn__6UtV_J8lf6k3AYJK7p-EPcZZyZUw_2YapNYxrkX-Wp5gSSm4P_2QCbPSS6xmkV0cgYCyfSXttzPVaqjNwjXWnb4DH9fJiR1NPipfn0gneEJLAa7sk1uHnLm9GdrXxoJSSmojWHf4Bc9P72rsD1G6d-ZDZGj6XYg6zDYzCpNu8YljKgzmBhB_oN7zvLQxbTW8O2NlgbBL1oNkxtLsPNYsnu97m4FeU9mut8d7rLLCEqQ8iqmE01ZDKQMkjnJaNBkGAB9UaJ5SOnFDgsO9OJVgOP_w7MLSelRga1l8Z_lyDt2Zxj8z7SIRFlPItTt-mLUyPrBF3dQKuerHsqirqDaDGRdAkyDpMSbrg0f0WTQ66SLl7UnX75rfGsHTP46ycVrKwDpe-iICBL038h44tmNQHqvv1d5lNgMs2SyTrX2YpKDx_H8KTteTH7O8E7Wf86AImLJZUrTZIR6bUDXbYJM2Kw68RAxjju7WHC1WR0iomMX5cM52Wgl4gTmkTYGt8nOLUksf53OfXsOsxspdq3TqTBYVtS67nAvm9Ytfp6pAKJ29Gi9urZ2eyig_pr-1Y4CRm4kmOFcxyCYH3AOs58tCXF2lOLWR94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8" y="1446895"/>
            <a:ext cx="10495476" cy="51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4F5A81-0468-4F33-946C-CA5FB63D4C3E}"/>
              </a:ext>
            </a:extLst>
          </p:cNvPr>
          <p:cNvSpPr txBox="1"/>
          <p:nvPr/>
        </p:nvSpPr>
        <p:spPr>
          <a:xfrm>
            <a:off x="1296139" y="665825"/>
            <a:ext cx="272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Šatna</a:t>
            </a:r>
          </a:p>
        </p:txBody>
      </p:sp>
    </p:spTree>
    <p:extLst>
      <p:ext uri="{BB962C8B-B14F-4D97-AF65-F5344CB8AC3E}">
        <p14:creationId xmlns:p14="http://schemas.microsoft.com/office/powerpoint/2010/main" val="17658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3.googleusercontent.com/fTYsKIwlcqTXZT27tgDoJFD4Ul9PZx1K5xHU4K6vHdaHqLxyr9auv48OglbdWCtVWLw2u3fNdW78uwXNUKcFB14qf-E_q-z3K2ejzVbHbWLmK6IH-MfY_FdLtbi46eQlfks_GNEFw2qpkjPzoTV7lIdInk3Cfyvg0Ys25HX54SUR4B5zq2ZldGEo8ECPI4OWQQAPTd4yxKChVaeGWhc8xBaIFIulxr2gnLxMvccyEj_sfZb2jDyUv4yS2tJe99AGY2FlO-whKQF8cRFHLGWvX0sLo_YMRPUfRerRiap5uz5MHa_yo2d9qfHc15QX-eA3zYS6T2r1S89P5NB3uphdQjPJCp9ugO83mxqQBAr5_sOJ4ruTdgSd3VDHrDC81Ny3Ay7LeP1dFSN0YqiHhoYKrIGaoiTqS9JWwdMU5RIknP4Aom0Y8i-iyNoD3qm1ekA0--kx7bnPmKzUJOgj5WFx1LNH_ZBq26D1ty8cFfhFA0hsPYWLdPluK_ZPdnYCFYdV-WEagsyze6pFQN-yGTda3_ntyTgPSN5_-1G95va6NqpdxrMX-eYj9wr7fgeYaUoPOzrNWhzq97tiFemO28Vuy_2mEVRJERdGXyULupNDn3dMU4zNUTdNW2mgADJWSXemdmPyr--XzLeI9RPOIYEgIwK2ZRmrlfncS9x_HV_4iPPstd0fj3PYAXpnvBafcprHSpbPdZE2dpCEkamILFVz5eS9Onz4l2M9eYWpNlqW_5NNEY0=w1353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0728"/>
            <a:ext cx="7751356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3.googleusercontent.com/BU75mx5jub0LwKyrlT_nHXh4piyFFqNwlYk4RukFktyiu6iAx2f52_II3bR8iCvbAdnRdQIJNJFOQCobScsncgN-9577Wc5gHJHhco9oWT5biq3qwpx3THlz2_s4MXjmrV3ybAbLbjsOrF-dEDdUb7ofVy5VwsUxNA2wIwi0OP_0_2Q-e3QLtNBqNp3H_OCpg1yf_tu4Xn0M4HSeIwXS6qvvrchtEBCeAPI2L_uz3aXP6QnKGgEWixD38SD4iLnqvPI5CLdbx5VIDRd5VeDeBEd3IUZua8U1vRvQwtibiq7WmLIiguoKvg7fWXrM2zkPw9w8ZdWn7m2a7J5O-4tUcuIhLU2l-IMbwsiEJNBbU08CdiOCjgGW3zeqd7PxEH9CwbrjqY6-mgITVcHYQzP4piyVWJk0IF3TdDVd5bO4l-HecZuRgPi2wKk_qq5ubYb9jNRWJ_jlqTSc4SONClNCj4-Gpf9KxtlTsOZQeF7HF2CtNXehmSN1UwUB2DHG8u_-ecl5mJta5p4yFoC1rYmmFntu5tx3GUKyntrIi-0sEKEiOI7mfD69bho_bFNr_n6dDh1UOIPrPX424hO6LgStmIVbdnegZxkGoSyx1FNG3SyRZxgsOrsqni2SCssWSZgjg3rZTBMxC6gta4kwRw3CnQwPVVrE6faM4QAWo61SFu9jU8Xceds4LxzDAG6E0uB0f6llkMa63SNWJKuky2iuKhSxy8lMayfUrQyTuqcdOufubJ8=w1353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57" y="2997055"/>
            <a:ext cx="7694294" cy="37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9CC03EA-5706-4236-B77C-D7814C4CC5AE}"/>
              </a:ext>
            </a:extLst>
          </p:cNvPr>
          <p:cNvSpPr txBox="1"/>
          <p:nvPr/>
        </p:nvSpPr>
        <p:spPr>
          <a:xfrm>
            <a:off x="8112433" y="319399"/>
            <a:ext cx="37437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Využívají přilehlý les k „</a:t>
            </a:r>
            <a:r>
              <a:rPr lang="cs-CZ" sz="2800" dirty="0" err="1"/>
              <a:t>Forest</a:t>
            </a:r>
            <a:r>
              <a:rPr lang="cs-CZ" sz="2800" dirty="0"/>
              <a:t> </a:t>
            </a:r>
            <a:r>
              <a:rPr lang="cs-CZ" sz="2800" dirty="0" err="1"/>
              <a:t>school</a:t>
            </a:r>
            <a:r>
              <a:rPr lang="cs-CZ" sz="2800" dirty="0"/>
              <a:t>“ (lesní školka) – za každého počasí, vždy odpoledne na 2 hodiny</a:t>
            </a:r>
          </a:p>
        </p:txBody>
      </p:sp>
      <p:sp>
        <p:nvSpPr>
          <p:cNvPr id="3" name="Slunce 2">
            <a:extLst>
              <a:ext uri="{FF2B5EF4-FFF2-40B4-BE49-F238E27FC236}">
                <a16:creationId xmlns:a16="http://schemas.microsoft.com/office/drawing/2014/main" id="{45529D36-8D95-4AA7-9CC3-1C1E62CE890C}"/>
              </a:ext>
            </a:extLst>
          </p:cNvPr>
          <p:cNvSpPr/>
          <p:nvPr/>
        </p:nvSpPr>
        <p:spPr>
          <a:xfrm>
            <a:off x="2902998" y="1136341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Slunce 5">
            <a:extLst>
              <a:ext uri="{FF2B5EF4-FFF2-40B4-BE49-F238E27FC236}">
                <a16:creationId xmlns:a16="http://schemas.microsoft.com/office/drawing/2014/main" id="{33A5EC5C-BF9C-4590-93FA-525A10AB8489}"/>
              </a:ext>
            </a:extLst>
          </p:cNvPr>
          <p:cNvSpPr/>
          <p:nvPr/>
        </p:nvSpPr>
        <p:spPr>
          <a:xfrm>
            <a:off x="1254079" y="1260628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Slunce 6">
            <a:extLst>
              <a:ext uri="{FF2B5EF4-FFF2-40B4-BE49-F238E27FC236}">
                <a16:creationId xmlns:a16="http://schemas.microsoft.com/office/drawing/2014/main" id="{7DEA3211-D5C9-4520-99C3-DF8E3B49AE8D}"/>
              </a:ext>
            </a:extLst>
          </p:cNvPr>
          <p:cNvSpPr/>
          <p:nvPr/>
        </p:nvSpPr>
        <p:spPr>
          <a:xfrm>
            <a:off x="9065581" y="3304712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unce 7">
            <a:extLst>
              <a:ext uri="{FF2B5EF4-FFF2-40B4-BE49-F238E27FC236}">
                <a16:creationId xmlns:a16="http://schemas.microsoft.com/office/drawing/2014/main" id="{7F22A55C-185D-4F0B-8B89-B5A508CFC05F}"/>
              </a:ext>
            </a:extLst>
          </p:cNvPr>
          <p:cNvSpPr/>
          <p:nvPr/>
        </p:nvSpPr>
        <p:spPr>
          <a:xfrm>
            <a:off x="9646674" y="3553287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8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3.googleusercontent.com/HOF0OP3YCWrdTISRIybQYjeJZnZyh2NmSs1HuArsTlQjmr3JhTcIPLLhBIlCFbSIaML25kVqQX_k6PEdwlY1RMUXFhqKFnQPKiRnTqaWLghX4Rzry1PDL6LCKeC_8GYzG2KtLXXw_DhHQSDktJKQvbrkJcZ319Gkt4rFGlL7HVCTFT7BuBNZR8KxOMLn38meBg7jM276NfHBsj-WHs4TXm3tJtmk39-4zud2GdibgRyO-1tI7D3qB88zypAhcjGU1FG0FerR4F_a6bJNP8_ed8YNb1N6pMOkUmrT8s_kwRQe__hIm7qzmSmi4Q-8RMQTT9ZGWaqf7SsBJjWuL3FjoGmGJH3lUED4_AtA6-gWoM8P5haSWGrDREA7OKedQRpw6BiciY39Yo9mcGNJdAO6QF0vAJUZmWmtZOyNvlSFV4g7EIvSmGtZOhzLMwG4EjsKJPlW83kVDsNXtemKoZcXPNGQDE79RO7HA37zLcYuWdN7zkiMsY4NDErkoG7SGA0UwAhTEReYi4BIkMp89Q25SBl08vNgTBoxQD6gyg3r1_NrMa2sz3FByGRSlMMieRLmO-vGREV23v4BuZkwbmqNiYGw4hCZfV7YBtg3td7QkM8ZW-zWWpf6qHryDaHqs9xE5j3EFw2vyHw-a-zSu4_3ncZKpZewvhv9M17hPGsJHSXHqFvrkK-Gax4SA8IZ1PfbFrZqKxFAnMYdAPoy24OfVIabuowhEYnEunc6gDJY-C_hgmU=w1353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156873"/>
            <a:ext cx="7808419" cy="37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3.googleusercontent.com/0f4SJEfzAnZz7ms6eB8ByKHKvmfeh6HpBxvFDzMVvrJaZnbIyr_pxZi1fKid8pKNbMS5ZfabLt4LEGnwa88SlF6VDaL99anr3aPSPhuMxAbbQjxj4-NTSnqVFAWGMHBAH5t_eUn7ZoZ14KLbC0IlEWaDiB6nG_JCoyg7ocnddDhoApS5bo1hx73GHUI5cURElQfYlRMIo6UGd9i-1ZTXzWvgYuFYDhWcW3ZNdCxoHiUDtCafMAngut9b3QRn1-5trNwstapICzz5xkvq0476WFCsleFxBz1Ah0s4dbCrZAcyB26Q_IIELesp6Zr2Kaop06nsGnrDXJd93r57fWW-dbab2fr1np4MxdufzP82KmB2TtyAqfe-pr7B1a-WYSiI4_CRUwkcwOGFUKsMbRZAzB057uulc1TTlajafN-tlFjSNBurOnfR0SXRMGSJChdDSZgRcMR-zz3eWfG_bXvUe3RhLeg-Vl8Z-m8A_-poR9C27gMasFJNa8VOTE89RtMUkHS4Ab2_0AY-EEe5-DYliNgCw_ww1WywQMnsrHmAJLHYfvHPTZ3W9gN-Qwq8FDYn_Ol4vAf0-jl27A2dSWo7lm0WOad_LG28G-F__ZCje_DAMvxQ-ft4gQ5JHyjanW7HNAuN6DR46jr8V6IJ2AyWSvn_bWIpZPv4RdbtuWX1SgGtCrVJSwNLoczKSV0CCzwFsFEc21ws8KNW8C2t6-bOD2UOwglVaka772n-WBP_KW3xjHM=w1351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92" y="2855011"/>
            <a:ext cx="7739898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unce 3">
            <a:extLst>
              <a:ext uri="{FF2B5EF4-FFF2-40B4-BE49-F238E27FC236}">
                <a16:creationId xmlns:a16="http://schemas.microsoft.com/office/drawing/2014/main" id="{12E381A3-1DEB-449A-A496-F610B4000CDF}"/>
              </a:ext>
            </a:extLst>
          </p:cNvPr>
          <p:cNvSpPr/>
          <p:nvPr/>
        </p:nvSpPr>
        <p:spPr>
          <a:xfrm>
            <a:off x="8282866" y="3699970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Slunce 4">
            <a:extLst>
              <a:ext uri="{FF2B5EF4-FFF2-40B4-BE49-F238E27FC236}">
                <a16:creationId xmlns:a16="http://schemas.microsoft.com/office/drawing/2014/main" id="{473F2C84-7354-4C29-820D-8CA0ACFC61D9}"/>
              </a:ext>
            </a:extLst>
          </p:cNvPr>
          <p:cNvSpPr/>
          <p:nvPr/>
        </p:nvSpPr>
        <p:spPr>
          <a:xfrm>
            <a:off x="7474998" y="3699970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Slunce 6">
            <a:extLst>
              <a:ext uri="{FF2B5EF4-FFF2-40B4-BE49-F238E27FC236}">
                <a16:creationId xmlns:a16="http://schemas.microsoft.com/office/drawing/2014/main" id="{B1397F20-0BFC-4672-98EB-313E89AD7418}"/>
              </a:ext>
            </a:extLst>
          </p:cNvPr>
          <p:cNvSpPr/>
          <p:nvPr/>
        </p:nvSpPr>
        <p:spPr>
          <a:xfrm>
            <a:off x="6096000" y="4190259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unce 7">
            <a:extLst>
              <a:ext uri="{FF2B5EF4-FFF2-40B4-BE49-F238E27FC236}">
                <a16:creationId xmlns:a16="http://schemas.microsoft.com/office/drawing/2014/main" id="{4CBFB0DA-CE69-4F00-94D6-0CF0D480ADC3}"/>
              </a:ext>
            </a:extLst>
          </p:cNvPr>
          <p:cNvSpPr/>
          <p:nvPr/>
        </p:nvSpPr>
        <p:spPr>
          <a:xfrm>
            <a:off x="6326644" y="3945115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lunce 8">
            <a:extLst>
              <a:ext uri="{FF2B5EF4-FFF2-40B4-BE49-F238E27FC236}">
                <a16:creationId xmlns:a16="http://schemas.microsoft.com/office/drawing/2014/main" id="{22DDAFF6-1311-4AC0-A3FD-29CA2C495BA1}"/>
              </a:ext>
            </a:extLst>
          </p:cNvPr>
          <p:cNvSpPr/>
          <p:nvPr/>
        </p:nvSpPr>
        <p:spPr>
          <a:xfrm>
            <a:off x="10635448" y="2855011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Slunce 9">
            <a:extLst>
              <a:ext uri="{FF2B5EF4-FFF2-40B4-BE49-F238E27FC236}">
                <a16:creationId xmlns:a16="http://schemas.microsoft.com/office/drawing/2014/main" id="{93352104-EAB6-450C-94A0-A632F0F875FF}"/>
              </a:ext>
            </a:extLst>
          </p:cNvPr>
          <p:cNvSpPr/>
          <p:nvPr/>
        </p:nvSpPr>
        <p:spPr>
          <a:xfrm>
            <a:off x="11407806" y="2855011"/>
            <a:ext cx="275208" cy="248575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DC15F7-42A8-4E90-871C-6324FE23B0C2}"/>
              </a:ext>
            </a:extLst>
          </p:cNvPr>
          <p:cNvSpPr txBox="1"/>
          <p:nvPr/>
        </p:nvSpPr>
        <p:spPr>
          <a:xfrm>
            <a:off x="8105941" y="1028889"/>
            <a:ext cx="3124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Děti nechají si volně hrát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D45E8B-DC3E-414E-8D3F-44380B53FBD8}"/>
              </a:ext>
            </a:extLst>
          </p:cNvPr>
          <p:cNvSpPr txBox="1"/>
          <p:nvPr/>
        </p:nvSpPr>
        <p:spPr>
          <a:xfrm>
            <a:off x="390616" y="4384225"/>
            <a:ext cx="3614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Odpolední svačinka (ovoce, sušenka) probíhá také venku</a:t>
            </a:r>
          </a:p>
        </p:txBody>
      </p:sp>
    </p:spTree>
    <p:extLst>
      <p:ext uri="{BB962C8B-B14F-4D97-AF65-F5344CB8AC3E}">
        <p14:creationId xmlns:p14="http://schemas.microsoft.com/office/powerpoint/2010/main" val="171908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lh3.googleusercontent.com/2_-TZl7gnPGcsN3iOUtnqPO0iR32tpYo1YVE2ZVaK3lRvpYzgUphn3qZT4zTmbt_H1zzTTosXOwab2RkFoK9szRMNuORyAejJfzIdpHvDp7LChx3FhwoQIncE2Z9RbnccPFmaRWDl5ucCSvIq6Q2arfLpOiM6vxmiwz6QerLli3bVyVMBn372sM7P9bTrMBV_iB1K0LrsfCMtRbauP5FET5fH2rqxmcX7wpGf_s8fsxQEkgKBXRARFbcQiIJSTn-cJiorEkEjdtDDEbMVXcDsrIK13lsSDAP-vyW0f_R1ZP_WpN1nd7yNpdDBTfy7nEmNgYEj8lI7oL9DTA2jMVk_s_Zw2iz51v3bW6yzws3v0TpfPiSsD5rc1gAZ37tDI2m9N8g6OAVfQWPFlMpK5OtDogrkkTYA5qqCAXYFrZtkyYcIx9YyzGkpSNwSeGCX4G3Bv9zJHK1gcGgzH49qQ8F-K4BdeGjeW3LXw_OKr8WGdBWUoAfI_CVzrxo-CbzapmfjtO0XmXjWV7d7pbzUxdIKrtkxYiwoAUJABHanKFAcnGoP8zNrWIhvjWFI51CuDT_RKfE0MsahPNUMvSbMm9p-I76gpavm11Lrau9K-HwQLT63iIieKMSA_6acrxqQEyhQMkG4414m1QeTBnodZRINHRdXRmI382QFCGDB3v1bAm-pwFb1tzbuX8deKxcgNRaO1VqElgzCaeeM1h7KkkI-4chkdGobeO_UceNoDoUOaHm0Es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0" y="697203"/>
            <a:ext cx="11329554" cy="55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20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0849C-34C3-49E1-B468-497B610E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51" y="-78758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Mateřská škola </a:t>
            </a:r>
            <a:r>
              <a:rPr lang="cs-CZ" sz="4000" dirty="0" err="1"/>
              <a:t>Puss</a:t>
            </a:r>
            <a:r>
              <a:rPr lang="cs-CZ" sz="4000" dirty="0"/>
              <a:t> in </a:t>
            </a:r>
            <a:r>
              <a:rPr lang="cs-CZ" sz="4000" dirty="0" err="1"/>
              <a:t>Boots</a:t>
            </a:r>
            <a:r>
              <a:rPr lang="cs-CZ" sz="4000" dirty="0"/>
              <a:t> </a:t>
            </a:r>
            <a:r>
              <a:rPr lang="cs-CZ" sz="4000" dirty="0" err="1"/>
              <a:t>Nursery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175" y="1677014"/>
            <a:ext cx="5789229" cy="4341921"/>
          </a:xfrm>
        </p:spPr>
      </p:pic>
      <p:pic>
        <p:nvPicPr>
          <p:cNvPr id="1026" name="Picture 2" descr="https://img25.rajce.idnes.cz/d2502/16/16441/16441604_11c4fef38896daacd1c2741191ca16bf/images/PBTV5650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11" y="953359"/>
            <a:ext cx="3274642" cy="58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26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000" dirty="0"/>
              <a:t>Mateřská škola Mr. </a:t>
            </a:r>
            <a:r>
              <a:rPr lang="cs-CZ" sz="4000" dirty="0" err="1"/>
              <a:t>Noah‘s</a:t>
            </a:r>
            <a:r>
              <a:rPr lang="cs-CZ" sz="4000" dirty="0"/>
              <a:t> </a:t>
            </a:r>
            <a:r>
              <a:rPr lang="cs-CZ" sz="4000" dirty="0" err="1"/>
              <a:t>Nursery</a:t>
            </a:r>
            <a:r>
              <a:rPr lang="cs-CZ" sz="4000" dirty="0"/>
              <a:t> </a:t>
            </a:r>
            <a:r>
              <a:rPr lang="cs-CZ" sz="4000" dirty="0" err="1"/>
              <a:t>school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1026" name="Picture 2" descr="https://lh3.googleusercontent.com/P6Ue_VID-CMXhCgpj52ebRSVQ3L5was4tCxkevUo-9WvNtPtSJDrZZQzb48e-rHxbjn2mFGS7tH9SS3PlUnOgpbzYj3vjPy4mSK9Ox84oYi9-orCjiwfyWHsLrpoqMh4OWuhzEmHM9XLpR05hQC7QOqC76nOb7Cl4523WQwwOSYWyQx3xPC2bJaysyD-eVTFoN7lMBM2HilZnY2qQms2qhXyPhe5OC4p6wndNbFsXTfqR9yMNtHZ68zeTzThgUhzCQG9hndTg5zBwuH5a3QgqSLSQ2xakHF4y3Q2dZpMy62kSmdh3GzoSiUZaK-NbubMp6HG0snhenfpo7PwXgT5DbFFJEKW51JDjIMz6ngQ52_p1m4C-q_WJ5XhlSpFls9NHStgWeQUnWEtA2DFCusaeIv9WBE4QGI2ZAXYXSfkr2oHcJhxtxQozq5EcF9zdoSAKoj73oWY6jIK20xtD7N17I8Df7TCfv7ukpLEJ7vKF4Qb1Ec_A-1Cr8qWJXdbhUbOnIKklv9zvYEwi5bTDOso3UlS5nFpNE28lz2YKVApL_9dg7W54-gkHsbccrYskwIPWALaNZngakRnUzqDoi4azytvpKnSn_qPp1mz4EGSiZMiub9Ie8bkiyniYx_FiIuME6AiKvG_55p4ModdRQbX-xc0on6xwc7VNNFW_K-5HFqm_3TiDTHwjKdwJ6nTNvQhfezqWZYf-LFAVHjkT1MdT41KloR_Fsm11uq2KRcPry2IsAI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4853"/>
            <a:ext cx="10523389" cy="51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76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52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Informace o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237" y="1056444"/>
            <a:ext cx="5257800" cy="5436430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školka patří k druhé nejprestižnější školce v Londýně</a:t>
            </a:r>
          </a:p>
          <a:p>
            <a:r>
              <a:rPr lang="cs-CZ" sz="2000" dirty="0"/>
              <a:t>vychází z individualizovaného vzdělávacího programu, který zajišťuje, aby všechny děti i děti s OMJ dosáhly svého maximálního společenského i akademického potenciálu</a:t>
            </a:r>
          </a:p>
          <a:p>
            <a:r>
              <a:rPr lang="cs-CZ" sz="2000" dirty="0"/>
              <a:t>poskytuje pečovatelské a vzdělávací prostředí pro děti ve věku 2 -5 leté i pro děti s OMJ</a:t>
            </a:r>
          </a:p>
          <a:p>
            <a:r>
              <a:rPr lang="cs-CZ" sz="2000" dirty="0"/>
              <a:t>je situována v otevřeném sále metodistického kostela Gospel </a:t>
            </a:r>
            <a:r>
              <a:rPr lang="cs-CZ" sz="2000" dirty="0" err="1"/>
              <a:t>Oak</a:t>
            </a:r>
            <a:r>
              <a:rPr lang="cs-CZ" sz="2000" dirty="0"/>
              <a:t> </a:t>
            </a:r>
            <a:r>
              <a:rPr lang="cs-CZ" sz="2000" dirty="0" err="1"/>
              <a:t>Methodist</a:t>
            </a:r>
            <a:r>
              <a:rPr lang="cs-CZ" sz="2000" dirty="0"/>
              <a:t> </a:t>
            </a:r>
            <a:r>
              <a:rPr lang="cs-CZ" sz="2000" dirty="0" err="1"/>
              <a:t>Church</a:t>
            </a:r>
            <a:r>
              <a:rPr lang="cs-CZ" sz="2000" dirty="0"/>
              <a:t> </a:t>
            </a:r>
            <a:r>
              <a:rPr lang="cs-CZ" sz="2000" dirty="0" err="1"/>
              <a:t>Hall</a:t>
            </a:r>
            <a:endParaRPr lang="cs-CZ" sz="2000" dirty="0"/>
          </a:p>
          <a:p>
            <a:r>
              <a:rPr lang="cs-CZ" sz="2000" dirty="0"/>
              <a:t>školka byla založena v roce 2003 a těší se dobré pověsti komunitní a rodinné školky</a:t>
            </a:r>
          </a:p>
          <a:p>
            <a:r>
              <a:rPr lang="cs-CZ" sz="2000" dirty="0"/>
              <a:t>je otevřena 9 – 15:30h</a:t>
            </a:r>
          </a:p>
          <a:p>
            <a:r>
              <a:rPr lang="cs-CZ" sz="2000" dirty="0"/>
              <a:t>zásadní pro realizaci je silný tým zaměstnanců - 6 zaměstnanců je kvalifikováno na úroveň NVQ3,sedmý je držitelem certifikátu NVQ2</a:t>
            </a:r>
          </a:p>
          <a:p>
            <a:r>
              <a:rPr lang="cs-CZ" sz="2000" dirty="0"/>
              <a:t>každá učitelka má na starosti skupinku 4-5 dětí, o kterých vede záznamy o vývoji a sleduje jejich zájmy</a:t>
            </a:r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E016D5-3B28-40AC-8E26-DC4575965ADE}"/>
              </a:ext>
            </a:extLst>
          </p:cNvPr>
          <p:cNvSpPr txBox="1"/>
          <p:nvPr/>
        </p:nvSpPr>
        <p:spPr>
          <a:xfrm>
            <a:off x="6223247" y="302359"/>
            <a:ext cx="49359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 rozvoj dětí jsou nejdůležitější oblasti: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osobní,sociální</a:t>
            </a:r>
            <a:r>
              <a:rPr lang="cs-CZ" sz="2000" dirty="0"/>
              <a:t> a emoční rozvoj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komunikace,jazyk</a:t>
            </a:r>
            <a:r>
              <a:rPr lang="cs-CZ" sz="2000" dirty="0"/>
              <a:t> a  i pro děti s OMJ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tělesný vývoj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řešení </a:t>
            </a:r>
            <a:r>
              <a:rPr lang="cs-CZ" sz="2000" dirty="0" err="1"/>
              <a:t>problémů,logické</a:t>
            </a:r>
            <a:r>
              <a:rPr lang="cs-CZ" sz="2000" dirty="0"/>
              <a:t> myšlení a počítání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err="1"/>
              <a:t>znalostii</a:t>
            </a:r>
            <a:r>
              <a:rPr lang="cs-CZ" sz="2000" dirty="0"/>
              <a:t> a chápání světa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tvůrčí rozvoj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děti s OMJ jsou integrované do skupinek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učitelky dávají dětem zdroje a čas na hraní a objevování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ke každému dítěti se přistupuje individuálně dle potřeb dítěte a jeho jazykového vybavení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učitelky se učí základní slova pro děti s OMJ, používají názorné pomůcky-obrázky, opakování slov ,básní a písní, používají znakovou řeč “MAKAKO“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snaží se dodržovat správnou a zdravou životosprávu , ovoce a zeleninu ,které nosí rodiče</a:t>
            </a:r>
          </a:p>
        </p:txBody>
      </p:sp>
    </p:spTree>
    <p:extLst>
      <p:ext uri="{BB962C8B-B14F-4D97-AF65-F5344CB8AC3E}">
        <p14:creationId xmlns:p14="http://schemas.microsoft.com/office/powerpoint/2010/main" val="45720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949" y="282769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Vše pohromadě ve velké místnosti.</a:t>
            </a:r>
          </a:p>
        </p:txBody>
      </p:sp>
      <p:pic>
        <p:nvPicPr>
          <p:cNvPr id="10244" name="Picture 4" descr="https://img25.rajce.idnes.cz/d2502/16/16441/16441604_11c4fef38896daacd1c2741191ca16bf/images/DSCN9885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9" y="237080"/>
            <a:ext cx="6231386" cy="467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mg25.rajce.idnes.cz/d2502/16/16441/16441604_11c4fef38896daacd1c2741191ca16bf/images/DSCN9891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6" y="1872318"/>
            <a:ext cx="6352714" cy="47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69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146" y="63284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Prostorná velká hala</a:t>
            </a:r>
          </a:p>
        </p:txBody>
      </p:sp>
      <p:pic>
        <p:nvPicPr>
          <p:cNvPr id="2050" name="Picture 2" descr="https://img25.rajce.idnes.cz/d2502/16/16441/16441604_11c4fef38896daacd1c2741191ca16bf/images/DSCN9844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81" y="260651"/>
            <a:ext cx="8558073" cy="64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25.rajce.idnes.cz/d2502/16/16441/16441604_11c4fef38896daacd1c2741191ca16bf/images/DSCN9849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5" y="346820"/>
            <a:ext cx="4797423" cy="63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25.rajce.idnes.cz/d2502/16/16441/16441604_11c4fef38896daacd1c2741191ca16bf/images/DSCN9850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52" y="2051144"/>
            <a:ext cx="6256321" cy="46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3557372-8F34-40DA-A78B-E9ECFC7D0051}"/>
              </a:ext>
            </a:extLst>
          </p:cNvPr>
          <p:cNvSpPr txBox="1"/>
          <p:nvPr/>
        </p:nvSpPr>
        <p:spPr>
          <a:xfrm>
            <a:off x="5521911" y="843970"/>
            <a:ext cx="6391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Jednotlivé koutky jsou oddělené </a:t>
            </a:r>
            <a:r>
              <a:rPr lang="cs-CZ" sz="2800" dirty="0" err="1"/>
              <a:t>paravany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6902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mg25.rajce.idnes.cz/d2502/16/16441/16441604_11c4fef38896daacd1c2741191ca16bf/images/DSCN9857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80" y="250153"/>
            <a:ext cx="8476926" cy="63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5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2B482-CA66-40DF-98BE-8ED93AEDA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92AC09-51BD-47F1-8FE9-B8423D82B1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599D4E-53D7-42AB-8B8A-2B5B24791A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https://img25.rajce.idnes.cz/d2502/16/16441/16441604_11c4fef38896daacd1c2741191ca16bf/images/DSCN9853.jpg?ver=0">
            <a:extLst>
              <a:ext uri="{FF2B5EF4-FFF2-40B4-BE49-F238E27FC236}">
                <a16:creationId xmlns:a16="http://schemas.microsoft.com/office/drawing/2014/main" id="{444F1370-D143-4D3A-AACC-94983CB6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36" y="411701"/>
            <a:ext cx="8046128" cy="603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4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041CE-60BA-43DC-A37D-02A1E060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478116-52EF-45B6-B560-A1B55E0D15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B90AC1-1865-4709-9042-6547C26F0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6" descr="https://img25.rajce.idnes.cz/d2502/16/16441/16441604_11c4fef38896daacd1c2741191ca16bf/images/DSCN9858.jpg?ver=0">
            <a:extLst>
              <a:ext uri="{FF2B5EF4-FFF2-40B4-BE49-F238E27FC236}">
                <a16:creationId xmlns:a16="http://schemas.microsoft.com/office/drawing/2014/main" id="{29674F41-22E5-4EAC-8312-FC83FF3D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93" y="365125"/>
            <a:ext cx="8101614" cy="60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186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25.rajce.idnes.cz/d2502/16/16441/16441604_11c4fef38896daacd1c2741191ca16bf/images/DSCN9865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27" y="236645"/>
            <a:ext cx="8512946" cy="63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12E19FA-DC02-4839-A94F-843629D5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C51A3F-283E-4580-B205-0BA544A745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724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86444-3356-4F32-8B90-7B54B69A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90A29E-9E5E-4D64-9AF3-C6B85A85FB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C5A2A3-E3EF-4FBC-900F-08B7445AB7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https://img25.rajce.idnes.cz/d2502/16/16441/16441604_11c4fef38896daacd1c2741191ca16bf/images/DSCN9859.jpg?ver=0">
            <a:extLst>
              <a:ext uri="{FF2B5EF4-FFF2-40B4-BE49-F238E27FC236}">
                <a16:creationId xmlns:a16="http://schemas.microsoft.com/office/drawing/2014/main" id="{C3F4FB36-9F20-4D5E-831B-E90B3BA5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05" y="301517"/>
            <a:ext cx="8483353" cy="63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64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80195" y="480534"/>
            <a:ext cx="4426258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Vzdělávání a čtenářský kout</a:t>
            </a:r>
          </a:p>
        </p:txBody>
      </p:sp>
      <p:pic>
        <p:nvPicPr>
          <p:cNvPr id="6148" name="Picture 4" descr="https://img25.rajce.idnes.cz/d2502/16/16441/16441604_11c4fef38896daacd1c2741191ca16bf/images/DSCN9871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96" y="2040993"/>
            <a:ext cx="6186996" cy="46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mg25.rajce.idnes.cz/d2502/16/16441/16441604_11c4fef38896daacd1c2741191ca16bf/images/DSCN9876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3" y="176760"/>
            <a:ext cx="6388223" cy="47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8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000" b="1" dirty="0"/>
              <a:t>Informace o zařízení</a:t>
            </a:r>
            <a:endParaRPr lang="cs-CZ" sz="3400" b="1" dirty="0"/>
          </a:p>
          <a:p>
            <a:pPr marL="0" indent="0">
              <a:buNone/>
            </a:pPr>
            <a:endParaRPr lang="cs-CZ" sz="400" dirty="0"/>
          </a:p>
          <a:p>
            <a:r>
              <a:rPr lang="cs-CZ" dirty="0"/>
              <a:t>Zřizovatelem je církevní kostelní kongregace - </a:t>
            </a:r>
            <a:r>
              <a:rPr lang="cs-CZ" dirty="0" err="1"/>
              <a:t>Iden</a:t>
            </a:r>
            <a:r>
              <a:rPr lang="cs-CZ" dirty="0"/>
              <a:t> Green </a:t>
            </a:r>
            <a:r>
              <a:rPr lang="cs-CZ" dirty="0" err="1"/>
              <a:t>Congregational</a:t>
            </a:r>
            <a:r>
              <a:rPr lang="cs-CZ" dirty="0"/>
              <a:t> </a:t>
            </a:r>
            <a:r>
              <a:rPr lang="cs-CZ" dirty="0" err="1"/>
              <a:t>Church</a:t>
            </a:r>
            <a:r>
              <a:rPr lang="cs-CZ" dirty="0"/>
              <a:t>.</a:t>
            </a:r>
          </a:p>
          <a:p>
            <a:r>
              <a:rPr lang="cs-CZ" dirty="0"/>
              <a:t>Školka je pro děti z okolí, které navštěvují kostelní farnost a také pro děti s OMJ.</a:t>
            </a:r>
          </a:p>
          <a:p>
            <a:r>
              <a:rPr lang="cs-CZ" dirty="0"/>
              <a:t>Zaměřuje se na církevní výchovu – spirituální výchova, výchova podle F. </a:t>
            </a:r>
            <a:r>
              <a:rPr lang="cs-CZ" dirty="0" err="1"/>
              <a:t>Froebela</a:t>
            </a:r>
            <a:r>
              <a:rPr lang="cs-CZ" dirty="0"/>
              <a:t>, má prvky Montessori a </a:t>
            </a:r>
            <a:r>
              <a:rPr lang="cs-CZ" sz="2900" dirty="0"/>
              <a:t>Waldorfského</a:t>
            </a:r>
            <a:r>
              <a:rPr lang="cs-CZ" dirty="0"/>
              <a:t> vzdělávání.</a:t>
            </a:r>
          </a:p>
          <a:p>
            <a:r>
              <a:rPr lang="cs-CZ" dirty="0"/>
              <a:t>Jejich mottem je: ,,Let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come</a:t>
            </a:r>
            <a:r>
              <a:rPr lang="cs-CZ" dirty="0"/>
              <a:t> </a:t>
            </a:r>
            <a:r>
              <a:rPr lang="cs-CZ" dirty="0" err="1"/>
              <a:t>unto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.“ ,,Nechte malé děti ke Mně přijít“.</a:t>
            </a:r>
          </a:p>
          <a:p>
            <a:r>
              <a:rPr lang="cs-CZ" dirty="0"/>
              <a:t>Počet dětí se mění dopoledním/odpoledním setkáním – vždy cca 20 dětí/ 3-4 děti s OMJ</a:t>
            </a:r>
          </a:p>
          <a:p>
            <a:r>
              <a:rPr lang="cs-CZ" dirty="0"/>
              <a:t>Počet pedagogů – hl. učitel reverend a 3 pomocné učitelky</a:t>
            </a:r>
          </a:p>
          <a:p>
            <a:r>
              <a:rPr lang="cs-CZ" dirty="0"/>
              <a:t>Provoz 9 – 16h; některé děti chodí jen na dopolední, resp. odpolední setkání; poplatky: děti </a:t>
            </a:r>
            <a:r>
              <a:rPr lang="en-US" dirty="0"/>
              <a:t>3-4 </a:t>
            </a:r>
            <a:r>
              <a:rPr lang="cs-CZ" dirty="0"/>
              <a:t>roky</a:t>
            </a:r>
            <a:r>
              <a:rPr lang="en-US" dirty="0"/>
              <a:t>: £4.30</a:t>
            </a:r>
            <a:r>
              <a:rPr lang="cs-CZ" dirty="0"/>
              <a:t>/hod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2-3</a:t>
            </a:r>
            <a:r>
              <a:rPr lang="cs-CZ" dirty="0"/>
              <a:t> roky:</a:t>
            </a:r>
            <a:r>
              <a:rPr lang="en-US" dirty="0"/>
              <a:t> £5.02</a:t>
            </a:r>
            <a:r>
              <a:rPr lang="cs-CZ" dirty="0"/>
              <a:t>/hod.</a:t>
            </a:r>
          </a:p>
          <a:p>
            <a:r>
              <a:rPr lang="cs-CZ" dirty="0"/>
              <a:t>Nosí uniformu: společná mikina s logem.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5365" y="837858"/>
            <a:ext cx="5181600" cy="594278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Výchova probíhá hrou (dle vlastní fantazie), v rámci komunitních kruhů vyprávěním biblických příběhů s pomocí hudby (reprodukované, zpěv) s doprovodným loutkovým představením.</a:t>
            </a:r>
          </a:p>
          <a:p>
            <a:r>
              <a:rPr lang="cs-CZ" dirty="0"/>
              <a:t>Děti s OMJ jsou integrované do výuky – každá učitelka má na starost skupinku 3-4 dětí a děti s OMJ jsou mezi nimi integrované</a:t>
            </a:r>
          </a:p>
          <a:p>
            <a:r>
              <a:rPr lang="cs-CZ" dirty="0"/>
              <a:t>Plány pro celé zařízení, nespecifikují zvláštní péči pro děti s OMJ -  děti jsou plně integrované a přistupuje se ke každému individuálně podle úrovně jazyka, učí se nápodobou, názorná výuka pomáhá k pochopení, rozvíjí se osobnost a fantazie pomocí hry</a:t>
            </a:r>
          </a:p>
          <a:p>
            <a:r>
              <a:rPr lang="cs-CZ" dirty="0"/>
              <a:t>Dbají na zdravou stravu, rodiče nosí ovoce/zeleninu, kterou si krájí na svačinu, obědy jsou teplé a uvařené z některých plodin, které si sami vypěstují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3499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 učíme</a:t>
            </a:r>
          </a:p>
        </p:txBody>
      </p:sp>
      <p:pic>
        <p:nvPicPr>
          <p:cNvPr id="12290" name="Picture 2" descr="https://img25.rajce.idnes.cz/d2502/16/16441/16441604_11c4fef38896daacd1c2741191ca16bf/images/DSCN9884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6216"/>
            <a:ext cx="60071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mg25.rajce.idnes.cz/d2502/16/16441/16441604_11c4fef38896daacd1c2741191ca16bf/images/DSCN9883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23" y="1773801"/>
            <a:ext cx="6577707" cy="49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82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9903" y="0"/>
            <a:ext cx="3156751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Tvoření u stolu</a:t>
            </a:r>
          </a:p>
        </p:txBody>
      </p:sp>
      <p:pic>
        <p:nvPicPr>
          <p:cNvPr id="7170" name="Picture 2" descr="https://img25.rajce.idnes.cz/d2502/16/16441/16441604_11c4fef38896daacd1c2741191ca16bf/images/DSCN9873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26" y="235494"/>
            <a:ext cx="8665348" cy="649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90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25.rajce.idnes.cz/d2502/16/16441/16441604_11c4fef38896daacd1c2741191ca16bf/images/DSCN9947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64881"/>
            <a:ext cx="4746177" cy="632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25.rajce.idnes.cz/d2502/16/16441/16441604_11c4fef38896daacd1c2741191ca16bf/images/DSCN9872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6" y="914400"/>
            <a:ext cx="6872348" cy="51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326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img25.rajce.idnes.cz/d2502/16/16441/16441604_11c4fef38896daacd1c2741191ca16bf/images/DSCN9861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65" y="1860149"/>
            <a:ext cx="64389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g25.rajce.idnes.cz/d2502/16/16441/16441604_11c4fef38896daacd1c2741191ca16bf/images/DSCN9892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4" y="168676"/>
            <a:ext cx="6095262" cy="45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6407581" y="360700"/>
            <a:ext cx="5691945" cy="14040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Zdravé stravování a dodržování pitného režimu</a:t>
            </a:r>
          </a:p>
        </p:txBody>
      </p:sp>
    </p:spTree>
    <p:extLst>
      <p:ext uri="{BB962C8B-B14F-4D97-AF65-F5344CB8AC3E}">
        <p14:creationId xmlns:p14="http://schemas.microsoft.com/office/powerpoint/2010/main" val="2519582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438" y="190501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Sociální zařízení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https://img25.rajce.idnes.cz/d2502/16/16441/16441604_11c4fef38896daacd1c2741191ca16bf/images/DSCN9930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99" y="365124"/>
            <a:ext cx="8403167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58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g25.rajce.idnes.cz/d2502/16/16441/16441604_11c4fef38896daacd1c2741191ca16bf/images/DSCN9914.jpg?ver=0">
            <a:extLst>
              <a:ext uri="{FF2B5EF4-FFF2-40B4-BE49-F238E27FC236}">
                <a16:creationId xmlns:a16="http://schemas.microsoft.com/office/drawing/2014/main" id="{CA54BBF6-B3B8-4CA9-9D64-B5F78C1D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0" y="63109"/>
            <a:ext cx="5478255" cy="67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FFD126-87DA-46A8-B2D3-52FE57662B6C}"/>
              </a:ext>
            </a:extLst>
          </p:cNvPr>
          <p:cNvSpPr txBox="1"/>
          <p:nvPr/>
        </p:nvSpPr>
        <p:spPr>
          <a:xfrm>
            <a:off x="5877017" y="230819"/>
            <a:ext cx="6036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,,Omlouvám se, že jsem se dnes umazal, ale aspoň jde vidět, co jsem se dnes naučil.“</a:t>
            </a:r>
          </a:p>
        </p:txBody>
      </p:sp>
    </p:spTree>
    <p:extLst>
      <p:ext uri="{BB962C8B-B14F-4D97-AF65-F5344CB8AC3E}">
        <p14:creationId xmlns:p14="http://schemas.microsoft.com/office/powerpoint/2010/main" val="199894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417" y="143183"/>
            <a:ext cx="4568301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Místnost pro výtvarnou činnost</a:t>
            </a:r>
          </a:p>
        </p:txBody>
      </p:sp>
      <p:pic>
        <p:nvPicPr>
          <p:cNvPr id="13316" name="Picture 4" descr="https://img25.rajce.idnes.cz/d2502/16/16441/16441604_11c4fef38896daacd1c2741191ca16bf/images/DSCN9916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14" y="282659"/>
            <a:ext cx="6701903" cy="50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mg25.rajce.idnes.cz/d2502/16/16441/16441604_11c4fef38896daacd1c2741191ca16bf/images/DSCN9910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5" y="1896731"/>
            <a:ext cx="6272814" cy="47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19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25.rajce.idnes.cz/d2502/16/16441/16441604_11c4fef38896daacd1c2741191ca16bf/images/DSCN9923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7" y="238574"/>
            <a:ext cx="5316088" cy="39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mg25.rajce.idnes.cz/d2502/16/16441/16441604_11c4fef38896daacd1c2741191ca16bf/images/DSCN9926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167723" y="3078794"/>
            <a:ext cx="5038940" cy="37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mg25.rajce.idnes.cz/d2502/16/16441/16441604_11c4fef38896daacd1c2741191ca16bf/images/DSCN9925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49163" y="172683"/>
            <a:ext cx="5286312" cy="39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29392" y="4790817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Školní zahrada</a:t>
            </a:r>
          </a:p>
        </p:txBody>
      </p:sp>
    </p:spTree>
    <p:extLst>
      <p:ext uri="{BB962C8B-B14F-4D97-AF65-F5344CB8AC3E}">
        <p14:creationId xmlns:p14="http://schemas.microsoft.com/office/powerpoint/2010/main" val="3461871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717" y="155455"/>
            <a:ext cx="5287393" cy="1611930"/>
          </a:xfrm>
        </p:spPr>
        <p:txBody>
          <a:bodyPr>
            <a:normAutofit/>
          </a:bodyPr>
          <a:lstStyle/>
          <a:p>
            <a:r>
              <a:rPr lang="cs-CZ" sz="2800" b="1" dirty="0"/>
              <a:t>Ukázka komunitního kruhu - řízená činnost</a:t>
            </a:r>
          </a:p>
        </p:txBody>
      </p:sp>
      <p:pic>
        <p:nvPicPr>
          <p:cNvPr id="15364" name="Picture 4" descr="https://img25.rajce.idnes.cz/d2502/16/16441/16441604_11c4fef38896daacd1c2741191ca16bf/images/DSCN9939.jpg?v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6" y="183689"/>
            <a:ext cx="6409679" cy="48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img25.rajce.idnes.cz/d2502/16/16441/16441604_11c4fef38896daacd1c2741191ca16bf/images/DSCN9918.jpg?v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9" y="1739151"/>
            <a:ext cx="6530267" cy="48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63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07728" y="4986954"/>
            <a:ext cx="6233752" cy="1655762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Jaroslava </a:t>
            </a:r>
            <a:r>
              <a:rPr lang="cs-CZ" dirty="0" err="1"/>
              <a:t>Hodoušová</a:t>
            </a:r>
            <a:endParaRPr lang="cs-CZ" dirty="0"/>
          </a:p>
          <a:p>
            <a:r>
              <a:rPr lang="cs-CZ" dirty="0"/>
              <a:t>Kristýna Vavrušová</a:t>
            </a:r>
          </a:p>
        </p:txBody>
      </p:sp>
    </p:spTree>
    <p:extLst>
      <p:ext uri="{BB962C8B-B14F-4D97-AF65-F5344CB8AC3E}">
        <p14:creationId xmlns:p14="http://schemas.microsoft.com/office/powerpoint/2010/main" val="280615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AeSODamG4oCa4EFoQnzaAg6vuJe5PQzI7zd3B6ak2Hgfx-v46Sqf2C6P1QSxfIG3jkQdRiL6mF_Kyt_LHId1jMpuYuBdaxeSm6s4qpCes2r6Wsi1seVOfiVdcrQlDuMwqse_SX-JVj6QtmaYp43OBiz3CU-7ZONBZ05xchTgCrYTQQQtIY2xal_56uzYD967k_tnRyTmNce3J1DgQmxkG93ObYs-yoF4rZxUMdEAl7oHOAbJ0G4Y4YQ6gScZGWx-CKxzvnrSKPCtjHr9hVkPjFgLS6tE6NG551zLidK1DEbcj_6cnbFuw8qGDWWGBfbycKOUxdmr1iHR9Xzm04FTaso7rwyGNiAGbrNC36AfyoJ1_5rvXUIuncNsegvZXw0_CrO8UFP5JSmBUqA8dji3wTNugnhyAGEBdXxNvmgtH7rGB78kGL_m6p__SaXpV0ZmWQ6myLIWMqt_cm7z7NAo9s4sd5E-KlhTJHxMarDHWoqyfbn6n_CX8AWC1Fglkps8mlqBY77LhJEuHJhq3o77uT7DlaydJn-X0osV9afSGYEUB0uDMZv2N06oU-e9aK796VvH8v8rgLZkVE0ZSQHOS6fRZ_dmL_FDP9z-jUfmBXwJSrnko3QV2vTDJ9tmc-F0LE7WlTIT67F5BNRWNr9rJ7tJstgtzaylTCSPTxeiVQbIaXpdrHHCUCdtS7-dYd58xKqUpvWIiAx05FCYvdRTuC1uOGbEqj8CvS4Zm8kQEecav10=w1353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1" y="115310"/>
            <a:ext cx="7464424" cy="36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Sij-XtJ2puM-392EZ8QrUtOzQ-d1wK-D_zI9GUzqN4ZhitJVkZOH5-6Ch0PCfOV90YpdlTOy_38dnMRF9F5tkEjXcyei6vAOlVV9-2nTQsZoYHqP4yz4uIjLl0ixtmJo-PVrgWiG4oVFWDtBErhiKrhSYeAwWeQKn1V_f6TrXOmIZXL2u-XVwFEZ-w_TbaF-7J3Xg8BSP295j6zyB6MPBDQMWgwwXf17fRvqk_aIQ9WE5fw7o3_-tgAm1ykRb_qAAfU74y-nN1fa_gIrxQvZwITOOAh936QwpJn6jCi8IbfH0TJFJgVM3uDo7VTDrOaj8-2rwBIiyDTLpesVgydhuRVis90frgP9NIU_veYgDxc01heLVmTD4Z4Tyn6ZQoneOqaBc_ca7zZqeVIMxZ_Pj9H9ulGkwnu1tgWA1zbog5tzoxOav2ri0mh7bqWWZykTb5l4Q8R2sBF7u_nOwkIY0_Myn17fMsIV_VZgcnNDxA0dsXpvtFoHm6Ddbimq6xOZNzM9NA1aOYGaDBV4Wj5YMUv822KSdG33uEkdKLGd9KcL73_yLninJ1vLJXfoT0ByTWI7yq8Yu-ddEBw_thblbj5tzfe4133kaEmvDQs59KWZKQJS-9G_PXodnu3d_VQ0YreJi9x2Q6uwPTWtN5_CZr7MJ9C2R1CUAm3Qug-lQY475lNMD-cgBiSyPrso865tl031XbRd2tsPnXtBDV3K9MsJSax-UkTv8e027iaWqUqpT-I=w1353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67" y="2997055"/>
            <a:ext cx="7644533" cy="37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785EFB-E22F-4DA8-9A30-AABB56E7B1C4}"/>
              </a:ext>
            </a:extLst>
          </p:cNvPr>
          <p:cNvSpPr txBox="1"/>
          <p:nvPr/>
        </p:nvSpPr>
        <p:spPr>
          <a:xfrm>
            <a:off x="8034291" y="2112886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Školní zahrada</a:t>
            </a:r>
          </a:p>
        </p:txBody>
      </p:sp>
    </p:spTree>
    <p:extLst>
      <p:ext uri="{BB962C8B-B14F-4D97-AF65-F5344CB8AC3E}">
        <p14:creationId xmlns:p14="http://schemas.microsoft.com/office/powerpoint/2010/main" val="17239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lh3.googleusercontent.com/ewaE3AuKIyCmB98WgVS1-Dxe9jB1z755sVf_CagDWSvxDXqROlnYaV5wNrwwO-bfaqgPh7lsl69yzN2EQ_C8xrtKaxGgIvD8FZuI9MNxXDFPWwdh3TE7TmNnJrJXpQ0glmEH2IxnCewA1bHmBWPm0VihXKuv92OzfLOwlY-MPHLo6aaLBozVAvbutM6gCb02T1ldXsXscR_0rJQploxBfcL0vqIiNNzGl1XCvuTenQLH7rOs4rmp3pmUwbvKlCdMQjoN49h0_VIVNWEP33yhjeFwJdqIRvAu7NUwfG9rvVd7ZJPqewJ7BENs8yFLvJJ6d40ys2svssGlT8l8fBYFcdj9pv-9SQ74gJl6QWxnoFGRPo1U1i08pmhIXFvEqXeMR4gyQQKDT7z5oeJGcg6J7dEKBtY_pfGeaU0rcHtsKKP1KUToUaDrqJes0G8Yf1Cmfaa7zmnCzEfQtSjSqzLfWpvFTZ8z_LurPf4M6Vuofc0FO50ZxXjHcYSERxBiub4xNYN1U74oEytkkqonuB9Vdf2X_QWtLN-rkOq-rnC3xhvk38GauwYo4D2F7tv8rSanshtftwkvt_HyQ_3xEMoSKuXLgKpHTM6t5ov0FJRjch0H-J7ew2hlwPiJR1TWw8w-oP4TS8LQu3YezomVzZUkxhZvAW_5H8Dk0MVS3eb7mON1Wmtg-VXcll7gXRQnKCHvoCqfvK82yovd87bXQBNbW8wPY8Wedg0TOBK44iYJ10_DSIA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094037"/>
            <a:ext cx="7341047" cy="35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lh3.googleusercontent.com/BMxfPt0SDM6cxEuqjp00G-4ihNLZKryO5cJGrz-H9fV4A5W6ZOSznjecTPMC064XfT1so7i8GI-iGe3jKXfTW5HC9bcCy42O8gaPDMl_7qDtC2qwp94tcxqB8j55TXN6DZ9I9oTVbOJI2QJ8fnVFWX9DRvYvGNU6bxyj6Jhbu6ETpQ0ppMvABa6G9APKRLcJe4sPSyKV9XFB3CQWdbLBE85io8Z-4QazO0epkgS5Psi1ZM5j8AGwcSJE659I8Kx-vuEkk7fCG6ZDT-qbCRGBPaTDm34XZ4l_4NsKGMz9owaOvHqtXnzObB5EgxpmqVE6rP7UsksM7aa5BeFXboz8PAgu-HTWoW4WFJ5fROu5xJ4czU6-xjuRGy9TNzRPeT2PV8mCQNQ5ktv_1Emc36hKIVDb4NXlDE1_95rUXBJ6mvnOADHHKBQNz6SRR-ZinCnkUEOBKhZQzVO-ULCxIKIdzfmg2c8sAbG6UwTsloLNSKb-gYm0upkyzcFRDb_aSRwsAWFD7_CbdiTBYw9MCohZMToY9qRC_4pjjikJE5NV5VvydKxJACGMKa4GamycFEELw_3Plyrluz_3t_M42xjEQxzBB9QDn9KL5qzHGDKUo0g6rCWdIcZDliNIooHR_nXzHzvFKndQpP30SIERHikn47_d8xt0cGqhYK2W1AzngwlXo-SEnIYkGnmvMpTXYH3XI_CW5Diml07ZsmmOxXPkD8cIHvoHNfZnFkZIQOZfsHyBGMA=w1351-h657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6" y="170728"/>
            <a:ext cx="7369537" cy="35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3E659B7-7338-4C3A-927E-CB90ADFD12FE}"/>
              </a:ext>
            </a:extLst>
          </p:cNvPr>
          <p:cNvSpPr txBox="1"/>
          <p:nvPr/>
        </p:nvSpPr>
        <p:spPr>
          <a:xfrm>
            <a:off x="8149701" y="724442"/>
            <a:ext cx="2929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Zahrádka se zvířátky a skleník s plodinami, které sami pěstují</a:t>
            </a:r>
          </a:p>
        </p:txBody>
      </p:sp>
    </p:spTree>
    <p:extLst>
      <p:ext uri="{BB962C8B-B14F-4D97-AF65-F5344CB8AC3E}">
        <p14:creationId xmlns:p14="http://schemas.microsoft.com/office/powerpoint/2010/main" val="286240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51460" y="198437"/>
            <a:ext cx="8444291" cy="168937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Herna vyzdobená vlastní dekorací a výrobky dětí.</a:t>
            </a:r>
          </a:p>
          <a:p>
            <a:pPr marL="0" indent="0">
              <a:buNone/>
            </a:pPr>
            <a:r>
              <a:rPr lang="cs-CZ" dirty="0"/>
              <a:t>Zařízení prosté, ale dostatečně vybavené hračkami.</a:t>
            </a:r>
          </a:p>
          <a:p>
            <a:pPr marL="0" indent="0">
              <a:buNone/>
            </a:pPr>
            <a:r>
              <a:rPr lang="cs-CZ" dirty="0"/>
              <a:t>Zde probíhají komunitní kruhy a volná hra.</a:t>
            </a:r>
          </a:p>
        </p:txBody>
      </p:sp>
      <p:pic>
        <p:nvPicPr>
          <p:cNvPr id="2050" name="Picture 2" descr="https://lh3.googleusercontent.com/06nL6is9s10hf9SW3CXmMzMMqw13TI2abCNWn7GoDC5GOlvNRQD-U4HagTXu5ChBNm748cs-35RSmlKFp_bXnTNx8iChxVaD7gs6tmK6G3MNlRqz8Tef3S6rzNO01G9RbIgQgZ9vVaJb4ygSySYiDYWshAV5bdV-jC7dpxS1JWCaoLInJNF0HLT80_I7EcOBtkuTXrwKTt0MgNDGeJ0G7e3_XkoZoDLzPlRHhA7vGspqskHZtUF5wyu9lMt39tWfUh35sPMDYF11W1bqJGYROxiOPz9bGGWKWvvokmU2nz7nTHUxb1XqGuW-cLRV2h79x-srTxgAIgmip3sYsgOFx-dYRRP-BjgxJndaWfgYplEqvVRZO4xI8voEoc4mKm3rWEPjcbENOW-SX5wng6fnVNji6IHwvG2D9SQcB02rQrONxyqgO3hJ-wjBNph0vgYYIzERo2qhpa9hP27TYUUMmmLLxN6IJHR-lJG5OyjmHm71vIV-4hH7eMbn9BACZum-lu1BZiHEqkQXxsEJ18ZBkvMY63cTBp-TBbPoDINNsqePpsE4L46v_4Cw8nxxlhtD1MtWSRTADDgW_EvHNTZPcUjWsvh9sclFNF5UfPLR5TiHz-eNru616zDe-HezvTVeezayCiTfnx7yU5vRuRvuKUg0uEg2RwV2QbmrwgnKEPh2JqkNgcHFW6bSTYUMIatmFgR87EOKxEd6QRYnM82_4r9DYniqXZryRj9zlkX6PLqsAio=w1353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15" y="2007111"/>
            <a:ext cx="9581077" cy="46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4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3.googleusercontent.com/_s-oblimQUudIvjPmnzMRkv4vajLRvfS4r23GocoUS9dNz50hMAiXolmj71k-BFViZdQqtpeVFmzSGimcRNefzTOvaK2rbo2fnbOoVtmo_AgqtqAsuL3I0q_HPKvoPcDU0tm2qKzGe_Fg3CtX-w567cgWp8XFfswkzk5Oy2g1vjeLi4OcYM1WVTWoBHHggcV579LKG1jA-8uDxPRk97H2NWU5TIB0nTdfb7l-T4LoO3u8qQpByhhrevDx3uRHLmI1U5xpXsbaY5InOyvW94qmyLI01Ys41IMbbWO_Q_Z8RoZ_jro0dM7zqZ6rIJaxcfKnucGCz5k7FAOkMCi7IwdShFNwvrXEAwTNMqLiCz7bnjqcVBu8MbkNg3Q3bSnxm3VUvEvu9JXarGUK9dr37BhTEQi4bDb_B9zhCdVG3Z7N33ir2eW6HlUaq3AGp-sQHhVGmYn85UqG9sNftVtvpCb_tq-XquTjCIQku5qYJyCYQtU0jRPtlNdCXo-BRaCLRY7zeIPYsns2sc7JSfuyDUkvy3jjSp7IQ8zgwpKdwUet8r-7YuXkuS8H1yl1W75LezafyJBY9vGMkrI1EeMSlpprKNNENgT3F1zvCA5KSBXbsRj7wR0If2ufRD9n-o8fxWIdnLtHhWAM9rGkjitjrf5BExJ8OGZlwqYYo8obRe0j3v8FTCXMMADDbE5eSNB8hDEX5PA5QObwc6J_Uf0Uc-8rs83tfjqifhTluwDpc5426Wjeq0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3" y="1566677"/>
            <a:ext cx="10269634" cy="49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2956E79-8D71-41D5-B7A9-3D4B17FDDF7F}"/>
              </a:ext>
            </a:extLst>
          </p:cNvPr>
          <p:cNvSpPr txBox="1"/>
          <p:nvPr/>
        </p:nvSpPr>
        <p:spPr>
          <a:xfrm>
            <a:off x="1296139" y="781235"/>
            <a:ext cx="879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Ukázka komunitního kruhu – řízená činnost</a:t>
            </a:r>
          </a:p>
        </p:txBody>
      </p:sp>
      <p:sp>
        <p:nvSpPr>
          <p:cNvPr id="3" name="Slunce 2">
            <a:extLst>
              <a:ext uri="{FF2B5EF4-FFF2-40B4-BE49-F238E27FC236}">
                <a16:creationId xmlns:a16="http://schemas.microsoft.com/office/drawing/2014/main" id="{5E21152F-F349-4277-A81C-F612C3AD76FA}"/>
              </a:ext>
            </a:extLst>
          </p:cNvPr>
          <p:cNvSpPr/>
          <p:nvPr/>
        </p:nvSpPr>
        <p:spPr>
          <a:xfrm>
            <a:off x="2015230" y="4580877"/>
            <a:ext cx="506028" cy="417251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Slunce 4">
            <a:extLst>
              <a:ext uri="{FF2B5EF4-FFF2-40B4-BE49-F238E27FC236}">
                <a16:creationId xmlns:a16="http://schemas.microsoft.com/office/drawing/2014/main" id="{74C0C630-F9A5-401F-8C58-FEB74FB96428}"/>
              </a:ext>
            </a:extLst>
          </p:cNvPr>
          <p:cNvSpPr/>
          <p:nvPr/>
        </p:nvSpPr>
        <p:spPr>
          <a:xfrm>
            <a:off x="2015230" y="4032515"/>
            <a:ext cx="506028" cy="417251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Slunce 5">
            <a:extLst>
              <a:ext uri="{FF2B5EF4-FFF2-40B4-BE49-F238E27FC236}">
                <a16:creationId xmlns:a16="http://schemas.microsoft.com/office/drawing/2014/main" id="{D256DDC5-DCD1-4D99-9085-1A483622AE4A}"/>
              </a:ext>
            </a:extLst>
          </p:cNvPr>
          <p:cNvSpPr/>
          <p:nvPr/>
        </p:nvSpPr>
        <p:spPr>
          <a:xfrm>
            <a:off x="8515164" y="2913355"/>
            <a:ext cx="506028" cy="417251"/>
          </a:xfrm>
          <a:prstGeom prst="su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5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U9X5bEcX6vSNkj_8-vmzMpY6h-teZREauQRLMm6GxzBlHF76mmYbPkDeNbYZ9XGWFdeQ5QDKjLBhBb82NdGOLuuMKuKDHJrHGnycwaOGtMc821PLuESatDxVcBHoigPm7PViHRqM0rZlk-GkvkdEAkN8_vJuID2f_GNaHChh50BZuj0pebudvVMMbiX1uh6n4G6wp4nJ5NBqLW1n4ZCQSaXg5MECxCSSUCtD3lT865qzTRftXlvq7NXpgN8G231cbNkvkjk8bYbyWitCwWov2Nsm6bkiCo_Ov0f6PU6yp1mF5kaABp7nJzowcuSFCgwbxHvC0U9ILy1hMcM1AbztiN0owDNnj14aRo0ppO-b5kfaezGudsbh-QyrAFxhX_gf42n7Y6dwm0DzF-hEbelsrm55fwnqpBBvBCWiKOrx99SCgIp5ItEKcGiOudjlx_XpwzbZcvbYJD1aifTNP3gyuQ-URldLQX2JFhYpSbQ_WwFKVGWuFrf-BhKgvFV4c1qrvMKnpXG7Ih8-ZAKLgss1t7a5uEva3ut-U9Si5srOBCdA9mf_uRngnwEN4WLETHVX_IO4FwJNSLDnsQUZi5JoL6_EVe1MKAEr46AOxK07bFUb5S-jDu1JLz1SXCUewkdGBSqHYK37aEwwfawLDmmQAHa9SBTPgb8LOlqKovxFHYsgkrpxXN_AAi-E7ZShX8IOQZN4KLZRJTF0SMT3luSr810bQhgh_2ffRHa-lNSA99RSGU4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14" y="1750895"/>
            <a:ext cx="9921252" cy="48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F3AA2C-FCE1-4438-8BA9-3D8EE44BD30F}"/>
              </a:ext>
            </a:extLst>
          </p:cNvPr>
          <p:cNvSpPr txBox="1"/>
          <p:nvPr/>
        </p:nvSpPr>
        <p:spPr>
          <a:xfrm>
            <a:off x="1422418" y="1012054"/>
            <a:ext cx="456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Literární koutek</a:t>
            </a:r>
          </a:p>
        </p:txBody>
      </p:sp>
    </p:spTree>
    <p:extLst>
      <p:ext uri="{BB962C8B-B14F-4D97-AF65-F5344CB8AC3E}">
        <p14:creationId xmlns:p14="http://schemas.microsoft.com/office/powerpoint/2010/main" val="29524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3.googleusercontent.com/wIzfsUWyk4Q3WX5OlcyFdqa5YVAMziM3_xrnyTeE4u6Tj-WGpgAYJtwo-q_G9HDD46oijTMBaqxOrwKdrDuopn8ImCQ8mu7mVvqF-CMvmJU4rnx-fPIHCfIauy19BMjgyj_qGCNiBXQgj9gTHC1FBdliVeP_FY8NKWoSeKiJ-Gr4xdt9holA0eq2KY9_B7AEVCftXivpzqi-a5utPRMXBGErOF32S3y1ew2R9pKRRrr8oBsso_fke65qwTo5vufZXo_t_MJit3XOZIvyhmpVbGLnTvENx_QgSGJgey8NzmYXFXpV2pHfwgHIT6c_bXyQ6RrKuzBX5oPzX55iM9dmbMeKDGTQAsSU0TXzRfq6yOKn0O4_ZMeby_2jZFRE2esfK_eCMK2mwaliv70VyNdbYHfCyMiyEs27UoggrhtkzCsQI9xzFIAGQvBb6MIpt9x3zHDbPrEe7N5tKs_t0_ebM7BvSjAbP7bAWDpKK6npwYnm2TmemoDOLssCF0VtN2nlWVkwhsG3VaSMCMH_6gyC8XymJT5PtuMNQcGn1W-2DX6WKM6b_VIMUc4ARNkPQrOl6-_Bk4gJkWPLHrN7iFjHeU4PcludmhZeHeMSK1gcikl45ERRWdiLafL8xoOGIgw3i0rB8cb1x0K6qvHHYdod4ypxPDzvN7SbGBbHZHohTJYgSDhp1Sbl1tEQ0DM4yvd7BsxXm8mrqn8aoTzp1LVs0VDFMq4_0mTu0sPgpxopf4PGE3E=w1351-h65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8" y="1684056"/>
            <a:ext cx="10123690" cy="492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AB867A6-F63F-42AC-9EEC-FE6F940AD42A}"/>
              </a:ext>
            </a:extLst>
          </p:cNvPr>
          <p:cNvSpPr txBox="1"/>
          <p:nvPr/>
        </p:nvSpPr>
        <p:spPr>
          <a:xfrm>
            <a:off x="470517" y="443884"/>
            <a:ext cx="1068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Kuchyň s výdejním okýnkem (jídlo ohřívají, připravují a servírují učitelky)</a:t>
            </a:r>
          </a:p>
        </p:txBody>
      </p:sp>
    </p:spTree>
    <p:extLst>
      <p:ext uri="{BB962C8B-B14F-4D97-AF65-F5344CB8AC3E}">
        <p14:creationId xmlns:p14="http://schemas.microsoft.com/office/powerpoint/2010/main" val="3329164098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749</Words>
  <Application>Microsoft Office PowerPoint</Application>
  <PresentationFormat>Širokoúhlá obrazovka</PresentationFormat>
  <Paragraphs>76</Paragraphs>
  <Slides>39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1_Motiv Office</vt:lpstr>
      <vt:lpstr>Prezentace anglických škol 27. 10. - 30. 10. 2019</vt:lpstr>
      <vt:lpstr>Mateřská škola Mr. Noah‘s Nursery school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Mateřská škola Puss in Boots Nursery</vt:lpstr>
      <vt:lpstr>Informace o zařízení</vt:lpstr>
      <vt:lpstr>Vše pohromadě ve velké místnosti.</vt:lpstr>
      <vt:lpstr>Prostorná velká hala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Vzdělávání a čtenářský kout</vt:lpstr>
      <vt:lpstr>Co se učíme</vt:lpstr>
      <vt:lpstr>Tvoření u stolu</vt:lpstr>
      <vt:lpstr>Prezentace aplikace PowerPoint</vt:lpstr>
      <vt:lpstr>Prezentace aplikace PowerPoint</vt:lpstr>
      <vt:lpstr>Sociální zařízení</vt:lpstr>
      <vt:lpstr>Prezentace aplikace PowerPoint</vt:lpstr>
      <vt:lpstr>Místnost pro výtvarnou činnost</vt:lpstr>
      <vt:lpstr>Školní zahrada</vt:lpstr>
      <vt:lpstr>Ukázka komunitního kruhu - řízená činnost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Jitka Janouškovcová</cp:lastModifiedBy>
  <cp:revision>97</cp:revision>
  <dcterms:created xsi:type="dcterms:W3CDTF">2019-06-18T07:34:10Z</dcterms:created>
  <dcterms:modified xsi:type="dcterms:W3CDTF">2020-01-21T12:06:20Z</dcterms:modified>
</cp:coreProperties>
</file>